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4" r:id="rId2"/>
    <p:sldMasterId id="2147483685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veat" pitchFamily="2" charset="0"/>
      <p:regular r:id="rId49"/>
      <p:bold r:id="rId50"/>
    </p:embeddedFont>
    <p:embeddedFont>
      <p:font typeface="Pacifico" pitchFamily="2" charset="77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Light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bold r:id="rId61"/>
      <p:italic r:id="rId62"/>
      <p:boldItalic r:id="rId63"/>
    </p:embeddedFont>
    <p:embeddedFont>
      <p:font typeface="Roboto Thin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973EEF-3F79-4F93-A04B-615726D01599}">
  <a:tblStyle styleId="{60973EEF-3F79-4F93-A04B-615726D015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8A1503-8855-4AE5-B349-23847B30EB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4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89ac8047_0_11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0089ac8047_0_1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089ac8047_0_8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0089ac8047_0_8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mielero alafuego (Phylidonyris pyrrhopterus) es un ave  nativa del sudeste de Australia. En su área de distribución,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encuentra en el Parque Nacional Promontorio de Wilson.  Se quiere realizar un estudio de nicho ecológico, para lo cual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requiere establecer las condiciones ambientales en los lugares en los cuales la especie se encuentra presente.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cuenta con una descripción de localidad, y se desean obtener los parámetros ambientales de ese lugar.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4" name="Google Shape;284;g10089ac8047_0_8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89ac8047_0_8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0089ac8047_0_8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0089ac8047_0_8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d6bafdd0e14c51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6d6bafdd0e14c51a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d6bafdd0e14c51a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6bafdd0e14c51a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6d6bafdd0e14c51a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6d6bafdd0e14c51a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129f808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0129f8087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0129f8087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d6bafdd0e14c51a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6d6bafdd0e14c51a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9" name="Google Shape;359;g6d6bafdd0e14c51a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d6bafdd0e14c51a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6d6bafdd0e14c51a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7" name="Google Shape;377;g6d6bafdd0e14c51a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6bafdd0e14c51a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6d6bafdd0e14c51a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3" name="Google Shape;393;g6d6bafdd0e14c51a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6bafdd0e14c51a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6d6bafdd0e14c51a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g6d6bafdd0e14c51a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6bafdd0e14c51a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6d6bafdd0e14c51a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4" name="Google Shape;424;g6d6bafdd0e14c51a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089ac8047_0_1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0089ac8047_0_11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todos!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 Dairo Escobar, coordinador del SiB Colombia y del Nodo GBIF para este país.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Quiero darles la bienvenida a este maravilloso taller que  </a:t>
            </a: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compartir con ustedes y toda la comunidad las buenas prácticas que facilitan la gestión de información y datos sobre biodiversidad para su publicación, acceso y uso; siempre de manera gratuita y libre, como parte de la filosofía de trabajo de GBIF.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objetivo será </a:t>
            </a:r>
            <a:r>
              <a:rPr lang="en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las capacidades de trabajo con datos sobre biodiversidad</a:t>
            </a: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y compartir las buenas prácticas que pueden ser aplicadas en las diferentes etapas del flujo de trabajo.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un taller diseñado y organizado en conjunto por el SiB Colombia, Conabio México, GBIF Argentina, GBIF Chile, VertNet y por supuesto con el apoyo de la red global de GBIF.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0089ac8047_0_11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d6bafdd0e14c51a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6d6bafdd0e14c51a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mielero alafuego (Phylidonyris pyrrhopterus) es un ave  nativa del sudeste de Australia. En su área de distribución,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encuentra en el Parque Nacional Promontorio de Wilson.  Se quiere realizar un estudio de nicho ecológico, para lo cual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requiere establecer las condiciones ambientales en los lugares en los cuales la especie se encuentra presente.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cuenta con una descripción de localidad, y se desean obtener los parámetros ambientales de ese lugar.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9" name="Google Shape;439;g6d6bafdd0e14c51a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089ac8047_0_4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089ac8047_0_4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089ac8047_0_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089ac8047_0_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089ac8047_0_4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089ac8047_0_4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089ac8047_0_4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089ac8047_0_4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089ac8047_0_4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089ac8047_0_4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089ac8047_0_8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0089ac8047_0_8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0" name="Google Shape;520;g10089ac8047_0_87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089ac8047_0_8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0089ac8047_0_87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2" name="Google Shape;532;g10089ac8047_0_87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089ac8047_0_8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0089ac8047_0_8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3" name="Google Shape;553;g10089ac8047_0_88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089ac8047_0_8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10089ac8047_0_8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66" name="Google Shape;566;g10089ac8047_0_8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089ac8047_0_1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0089ac8047_0_11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089ac8047_0_11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089ac8047_0_8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10089ac8047_0_88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9" name="Google Shape;579;g10089ac8047_0_8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089ac8047_0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10089ac8047_0_88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2" name="Google Shape;592;g10089ac8047_0_88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089ac8047_0_8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0089ac8047_0_88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3" name="Google Shape;613;g10089ac8047_0_8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089ac8047_0_8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10089ac8047_0_89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32" name="Google Shape;632;g10089ac8047_0_89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089ac8047_0_8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10089ac8047_0_89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53" name="Google Shape;653;g10089ac8047_0_89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089ac8047_0_8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10089ac8047_0_89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0" name="Google Shape;670;g10089ac8047_0_89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089ac8047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10089ac8047_0_9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, por ejemplo, un punto de inmersión en el medio en el océano u otra localidad donde solo se pueda registrar latitud y longitud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; (e..g., “transcripción desde diario de navegación”)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0" name="Google Shape;690;g10089ac8047_0_9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089ac8047_0_10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10089ac8047_0_10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10089ac8047_0_10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0089ac8047_0_10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g10089ac8047_0_10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0089ac8047_0_10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089ac8047_0_10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10089ac8047_0_10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10089ac8047_0_10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89ac8047_0_1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0089ac8047_0_11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Nuestro equipo de apoyo lo habilitará y le indicará cuándo activarlo para que intervenga.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usar el chat, sea cortés, amable e inclusivo; este canal estará habilitado para conversar con los demás asistentes. 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inapropiado de los canales de interacción: chat, Q&amp;A, o micrófono, se sancionará con la expulsión de la sala virtual.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Votación.... recordar.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 asegúrense que su nombre de usuario en la plataforma aparezca adecuadamente.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0089ac8047_0_11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089ac8047_0_1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10089ac8047_0_10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10089ac8047_0_10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089ac8047_0_1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0089ac8047_0_11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Empecemos…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el proyecto que nos permite estar hoy ofreciendo este taller y nos motivan muchas cosas: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un lado, casi todos los registros biológicos compartidos a través de GBIF pueden ser refinados o mejorados. Por el otro, en Latinoamérica, los especialistas en datos y los tomadores de decisiones, señalan constantemente la calidad de los datos como una prioridad para garantizar su inclusión en las estrategias y políticas nacionales de conservación.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proyecto, busca abordar esta necesidad mediante la documentación de buenas prácticas para mejorar su calidad en las etapas típicas de un flujo de trabajo con datos sobre biodiversidad.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el proyecto se centra en ofrecer un conjunto de buenas prácticas adaptadas a las necesidades de Latinoamérica, reuniremos materiales existentes de toda la comunidad global.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https://www.gbif.org/es/project/5JJH6ZKCjztKrqT50OAadQ/mejorando-la-calidad-de-datos-sobre-biodiversidad-en-latinoamerica-documentacion-de-buenas-practicas-para-los-flujos-de-trabajo-y-ciclos-de-vida-de-los-datos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18" name="Google Shape;218;g10089ac8047_0_11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089ac8047_0_1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0089ac8047_0_117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Consultorio de Calidad de Datos ustedes tendrán una oportunidad única de compartir sus inquietudes adicionales sobre la implementación de estas buenas prácticas en su trabajo y exponer sus casos reales para recibir orientación y recomendaciones de los facilitadores.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que los invito a que durante esta semana, nos dejen sus preguntas a través de este formulario para esa sección que desarrollaremos el martes de la próxima semana.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hacer múltiples envíos si así lo desean.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34" name="Google Shape;234;g10089ac8047_0_117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089ac8047_0_1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0089ac8047_0_120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 del diseño de la interfaz de documentación de datos y la necesidad de crear capacidad en los responsables de la transcripción y digitalización.</a:t>
            </a:r>
            <a:endParaRPr/>
          </a:p>
        </p:txBody>
      </p:sp>
      <p:sp>
        <p:nvSpPr>
          <p:cNvPr id="244" name="Google Shape;244;g10089ac8047_0_120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89ac8047_0_8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0089ac8047_0_8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mielero alafuego (Phylidonyris pyrrhopterus) es un ave  nativa del sudeste de Australia. En su área de distribución,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encuentra en el Parque Nacional Promontorio de Wilson.  Se quiere realizar un estudio de nicho ecológico, para lo cual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requiere establecer las condiciones ambientales en los lugares en los cuales la especie se encuentra presente.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cuenta con una descripción de localidad, y se desean obtener los parámetros ambientales de ese lugar.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10089ac8047_0_8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089ac8047_0_8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089ac8047_0_8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mielero alafuego (Phylidonyris pyrrhopterus) es un ave  nativa del sudeste de Australia. En su área de distribución,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encuentra en el Parque Nacional Promontorio de Wilson.  Se quiere realizar un estudio de nicho ecológico, para lo cual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requiere establecer las condiciones ambientales en los lugares en los cuales la especie se encuentra presente.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cuenta con una descripción de localidad, y se desean obtener los parámetros ambientales de ese lugar.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6" name="Google Shape;266;g10089ac8047_0_8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hyperlink" Target="https://doi.org/10.15468/doc-gg7h-s853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hyperlink" Target="https://doi.org/10.15468/doc-gg7h-s853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5035/e09p-h128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1.png"/><Relationship Id="rId5" Type="http://schemas.openxmlformats.org/officeDocument/2006/relationships/hyperlink" Target="https://doi.org/10.35035/e09p-h128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hyperlink" Target="https://doi.org/10.35035/e09p-h128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hyperlink" Target="https://doi.org/10.35035/e09p-h12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doi.org/10.35035/e09p-h12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doi.org/10.35035/e09p-h12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4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gbif.org/es/occurrence/28261511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hyperlink" Target="https://orcid.org/0000-0002-6056-508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/>
        </p:nvSpPr>
        <p:spPr>
          <a:xfrm>
            <a:off x="2240280" y="3422468"/>
            <a:ext cx="4350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¡Bienvenidxs!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Iniciaremos en breves minutos…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129476" y="2144250"/>
            <a:ext cx="26322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Importancia de la </a:t>
            </a: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información geográfica </a:t>
            </a:r>
            <a:endParaRPr sz="27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para el uso</a:t>
            </a: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de datos de biodiversidad</a:t>
            </a:r>
            <a:endParaRPr sz="27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88" name="Google Shape;288;p48"/>
          <p:cNvSpPr txBox="1"/>
          <p:nvPr/>
        </p:nvSpPr>
        <p:spPr>
          <a:xfrm>
            <a:off x="6266555" y="83300"/>
            <a:ext cx="279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práctico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89" name="Google Shape;289;p48"/>
          <p:cNvGrpSpPr/>
          <p:nvPr/>
        </p:nvGrpSpPr>
        <p:grpSpPr>
          <a:xfrm>
            <a:off x="3240205" y="2470833"/>
            <a:ext cx="2016785" cy="1909753"/>
            <a:chOff x="84658" y="1639338"/>
            <a:chExt cx="2855826" cy="3018417"/>
          </a:xfrm>
        </p:grpSpPr>
        <p:pic>
          <p:nvPicPr>
            <p:cNvPr id="290" name="Google Shape;29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639338"/>
              <a:ext cx="2788084" cy="3018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8"/>
            <p:cNvSpPr txBox="1"/>
            <p:nvPr/>
          </p:nvSpPr>
          <p:spPr>
            <a:xfrm>
              <a:off x="84658" y="4145394"/>
              <a:ext cx="27879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Paul Whitington, CC-BY-NC</a:t>
              </a:r>
              <a:endParaRPr sz="700">
                <a:solidFill>
                  <a:srgbClr val="B7B7B7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92" name="Google Shape;292;p48"/>
          <p:cNvSpPr txBox="1"/>
          <p:nvPr/>
        </p:nvSpPr>
        <p:spPr>
          <a:xfrm>
            <a:off x="3174406" y="841713"/>
            <a:ext cx="2386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 localidad: </a:t>
            </a:r>
            <a:endParaRPr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Promontorio de Wilson,</a:t>
            </a:r>
            <a:r>
              <a:rPr lang="en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Australia</a:t>
            </a:r>
            <a:endParaRPr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3174399" y="1575139"/>
            <a:ext cx="20169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Coordenadas:</a:t>
            </a:r>
            <a:endParaRPr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-38.99373, 146.37367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 descr="dot on map.jpg"/>
          <p:cNvPicPr preferRelativeResize="0"/>
          <p:nvPr/>
        </p:nvPicPr>
        <p:blipFill rotWithShape="1">
          <a:blip r:embed="rId5">
            <a:alphaModFix/>
          </a:blip>
          <a:srcRect r="4979" b="189"/>
          <a:stretch/>
        </p:blipFill>
        <p:spPr>
          <a:xfrm>
            <a:off x="7360276" y="2341587"/>
            <a:ext cx="1577769" cy="209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 rotWithShape="1">
          <a:blip r:embed="rId6">
            <a:alphaModFix/>
          </a:blip>
          <a:srcRect t="9909"/>
          <a:stretch/>
        </p:blipFill>
        <p:spPr>
          <a:xfrm>
            <a:off x="5689153" y="2341587"/>
            <a:ext cx="1600797" cy="2090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48"/>
          <p:cNvGrpSpPr/>
          <p:nvPr/>
        </p:nvGrpSpPr>
        <p:grpSpPr>
          <a:xfrm>
            <a:off x="7479742" y="2636148"/>
            <a:ext cx="1577899" cy="1565294"/>
            <a:chOff x="6614487" y="2316194"/>
            <a:chExt cx="2505000" cy="2535300"/>
          </a:xfrm>
        </p:grpSpPr>
        <p:sp>
          <p:nvSpPr>
            <p:cNvPr id="298" name="Google Shape;298;p48"/>
            <p:cNvSpPr/>
            <p:nvPr/>
          </p:nvSpPr>
          <p:spPr>
            <a:xfrm>
              <a:off x="6614487" y="2316194"/>
              <a:ext cx="2505000" cy="2535300"/>
            </a:xfrm>
            <a:prstGeom prst="ellipse">
              <a:avLst/>
            </a:prstGeom>
            <a:noFill/>
            <a:ln w="57150" cap="flat" cmpd="sng">
              <a:solidFill>
                <a:srgbClr val="FF7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9" name="Google Shape;299;p48"/>
            <p:cNvCxnSpPr/>
            <p:nvPr/>
          </p:nvCxnSpPr>
          <p:spPr>
            <a:xfrm flipH="1">
              <a:off x="7825894" y="2739145"/>
              <a:ext cx="949500" cy="903000"/>
            </a:xfrm>
            <a:prstGeom prst="straightConnector1">
              <a:avLst/>
            </a:prstGeom>
            <a:noFill/>
            <a:ln w="57150" cap="flat" cmpd="sng">
              <a:solidFill>
                <a:srgbClr val="FF7340"/>
              </a:solidFill>
              <a:prstDash val="solid"/>
              <a:round/>
              <a:headEnd type="stealth" w="med" len="med"/>
              <a:tailEnd type="none" w="sm" len="sm"/>
            </a:ln>
          </p:spPr>
        </p:cxnSp>
      </p:grpSp>
      <p:grpSp>
        <p:nvGrpSpPr>
          <p:cNvPr id="300" name="Google Shape;300;p48"/>
          <p:cNvGrpSpPr/>
          <p:nvPr/>
        </p:nvGrpSpPr>
        <p:grpSpPr>
          <a:xfrm>
            <a:off x="5592446" y="2590172"/>
            <a:ext cx="1640766" cy="1622085"/>
            <a:chOff x="3639983" y="2316186"/>
            <a:chExt cx="2565300" cy="2535300"/>
          </a:xfrm>
        </p:grpSpPr>
        <p:sp>
          <p:nvSpPr>
            <p:cNvPr id="301" name="Google Shape;301;p48"/>
            <p:cNvSpPr/>
            <p:nvPr/>
          </p:nvSpPr>
          <p:spPr>
            <a:xfrm>
              <a:off x="3639983" y="2316186"/>
              <a:ext cx="2565300" cy="2535300"/>
            </a:xfrm>
            <a:prstGeom prst="ellipse">
              <a:avLst/>
            </a:prstGeom>
            <a:noFill/>
            <a:ln w="57150" cap="flat" cmpd="sng">
              <a:solidFill>
                <a:srgbClr val="FF7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2" name="Google Shape;302;p48"/>
            <p:cNvCxnSpPr/>
            <p:nvPr/>
          </p:nvCxnSpPr>
          <p:spPr>
            <a:xfrm flipH="1">
              <a:off x="4924263" y="2729286"/>
              <a:ext cx="864900" cy="912600"/>
            </a:xfrm>
            <a:prstGeom prst="straightConnector1">
              <a:avLst/>
            </a:prstGeom>
            <a:noFill/>
            <a:ln w="57150" cap="flat" cmpd="sng">
              <a:solidFill>
                <a:srgbClr val="FF7340"/>
              </a:solidFill>
              <a:prstDash val="solid"/>
              <a:round/>
              <a:headEnd type="stealth" w="med" len="med"/>
              <a:tailEnd type="none" w="sm" len="sm"/>
            </a:ln>
          </p:spPr>
        </p:cxnSp>
      </p:grpSp>
      <p:graphicFrame>
        <p:nvGraphicFramePr>
          <p:cNvPr id="303" name="Google Shape;303;p48"/>
          <p:cNvGraphicFramePr/>
          <p:nvPr/>
        </p:nvGraphicFramePr>
        <p:xfrm>
          <a:off x="5701703" y="9219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{60973EEF-3F79-4F93-A04B-615726D01599}</a:tableStyleId>
              </a:tblPr>
              <a:tblGrid>
                <a:gridCol w="9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Elevación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Temperatura mes más frío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Precipitación media anual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302 m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6.1°C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107 mm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FF33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0-544 m</a:t>
                      </a:r>
                      <a:endParaRPr sz="1500">
                        <a:solidFill>
                          <a:srgbClr val="FF3300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FF33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6.1-9.1ºC</a:t>
                      </a:r>
                      <a:endParaRPr sz="1500">
                        <a:solidFill>
                          <a:srgbClr val="FF3300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33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65-107 mm</a:t>
                      </a:r>
                      <a:endParaRPr sz="1300">
                        <a:solidFill>
                          <a:srgbClr val="FF3300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4" name="Google Shape;304;p48"/>
          <p:cNvSpPr txBox="1"/>
          <p:nvPr/>
        </p:nvSpPr>
        <p:spPr>
          <a:xfrm>
            <a:off x="4523337" y="2013687"/>
            <a:ext cx="1049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+ ERROR</a:t>
            </a:r>
            <a:endParaRPr sz="1600">
              <a:solidFill>
                <a:srgbClr val="FF33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251" y="700700"/>
            <a:ext cx="665800" cy="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129484" y="2748338"/>
            <a:ext cx="30333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geográficos mínimos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 txBox="1"/>
          <p:nvPr/>
        </p:nvSpPr>
        <p:spPr>
          <a:xfrm>
            <a:off x="3194952" y="226600"/>
            <a:ext cx="52728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Campos relacionados con la ubicación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3127950" y="897963"/>
            <a:ext cx="23385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Administrativos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201625" y="897975"/>
            <a:ext cx="19311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Elevación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Profundidad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7071900" y="995725"/>
            <a:ext cx="20721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Georreferencia 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3194950" y="2121906"/>
            <a:ext cx="233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C4125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Otros campos: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7152915" y="2834412"/>
            <a:ext cx="1931100" cy="1484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isla más cercana, zona económica exclusiva (marinas)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fecha del evento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campos clase geologicalContext en Darwin Core (paleo)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otros...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3104113" y="2834350"/>
            <a:ext cx="1967400" cy="1484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subdivisiones administrativas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nombre y tipo de entidad, distancia, dirección, unidades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forma, centro, radial de la entidad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área protegida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ambiente (terrestre, acuático)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cuenca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5146669" y="2834412"/>
            <a:ext cx="1931100" cy="1484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municipio, rango, sección, subsección (cuadrículas)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Map quad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UTM easting, northing, y zona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17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950"/>
              <a:buFont typeface="Roboto Light"/>
              <a:buChar char="●"/>
            </a:pPr>
            <a:r>
              <a:rPr lang="en" sz="95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exactitud y método determinación de elevación/profundidad, datum vertical</a:t>
            </a:r>
            <a:endParaRPr sz="95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88" y="1118250"/>
            <a:ext cx="1324125" cy="13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29484" y="2748338"/>
            <a:ext cx="30333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geográficos mínimos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/>
        </p:nvSpPr>
        <p:spPr>
          <a:xfrm>
            <a:off x="3194952" y="226600"/>
            <a:ext cx="52728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Campos relacionados con la ubicación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3194944" y="5529202"/>
            <a:ext cx="3008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Respetar las definiciones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28600" lvl="0" indent="-215900" algn="l" rtl="0">
              <a:spcBef>
                <a:spcPts val="1000"/>
              </a:spcBef>
              <a:spcAft>
                <a:spcPts val="1000"/>
              </a:spcAft>
              <a:buClr>
                <a:srgbClr val="FE916A"/>
              </a:buClr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Seguir las recomendaciones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3194944" y="844007"/>
            <a:ext cx="39495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En Darwin Core: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938" y="1369388"/>
            <a:ext cx="5857525" cy="33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588" y="1118250"/>
            <a:ext cx="1324125" cy="13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/>
          <p:nvPr/>
        </p:nvSpPr>
        <p:spPr>
          <a:xfrm>
            <a:off x="0" y="325"/>
            <a:ext cx="91440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338875" y="342575"/>
            <a:ext cx="66945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 geográficos mínimos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/>
        </p:nvSpPr>
        <p:spPr>
          <a:xfrm>
            <a:off x="1224750" y="1255060"/>
            <a:ext cx="66945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Compartir la mayor cantidad de información disponible</a:t>
            </a:r>
            <a:endParaRPr sz="3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1"/>
          <p:cNvSpPr/>
          <p:nvPr/>
        </p:nvSpPr>
        <p:spPr>
          <a:xfrm rot="6938297">
            <a:off x="4676007" y="778860"/>
            <a:ext cx="1136384" cy="267428"/>
          </a:xfrm>
          <a:prstGeom prst="rightArrow">
            <a:avLst>
              <a:gd name="adj1" fmla="val 55402"/>
              <a:gd name="adj2" fmla="val 9154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1"/>
          <p:cNvSpPr txBox="1"/>
          <p:nvPr/>
        </p:nvSpPr>
        <p:spPr>
          <a:xfrm>
            <a:off x="843750" y="2770088"/>
            <a:ext cx="42480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Corroborar información</a:t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Detectar errores</a:t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Corregir errores</a:t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Ampliar información disponible</a:t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4997700" y="3174200"/>
            <a:ext cx="34818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posibilidades de uso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(</a:t>
            </a:r>
            <a:r>
              <a:rPr lang="en" sz="1900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Fitness for use)</a:t>
            </a:r>
            <a:endParaRPr sz="1900" i="1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1419975" y="825975"/>
            <a:ext cx="66582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Indique si esta afirmación es Verdadera o Falsa: 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514350" marR="1325318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“Georreferenciar un registro consiste en asignarle coordenadas.”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22885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verdadero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22885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falso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228850" lvl="0" indent="-3683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pregunta es capciosa</a:t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0" y="0"/>
            <a:ext cx="946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3300"/>
                </a:solidFill>
                <a:latin typeface="Pacifico"/>
                <a:ea typeface="Pacifico"/>
                <a:cs typeface="Pacifico"/>
                <a:sym typeface="Pacifico"/>
              </a:rPr>
              <a:t> ?</a:t>
            </a:r>
            <a:endParaRPr sz="7000">
              <a:solidFill>
                <a:srgbClr val="FF33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362" name="Google Shape;362;p53"/>
          <p:cNvSpPr txBox="1"/>
          <p:nvPr/>
        </p:nvSpPr>
        <p:spPr>
          <a:xfrm>
            <a:off x="0" y="3929200"/>
            <a:ext cx="30333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Georreferenciación</a:t>
            </a:r>
            <a:endParaRPr sz="2800"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09903"/>
            <a:ext cx="9144000" cy="3333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53"/>
          <p:cNvGrpSpPr/>
          <p:nvPr/>
        </p:nvGrpSpPr>
        <p:grpSpPr>
          <a:xfrm>
            <a:off x="3627918" y="1424413"/>
            <a:ext cx="4785902" cy="1961075"/>
            <a:chOff x="3627918" y="1424413"/>
            <a:chExt cx="4785902" cy="1961075"/>
          </a:xfrm>
        </p:grpSpPr>
        <p:grpSp>
          <p:nvGrpSpPr>
            <p:cNvPr id="365" name="Google Shape;365;p53"/>
            <p:cNvGrpSpPr/>
            <p:nvPr/>
          </p:nvGrpSpPr>
          <p:grpSpPr>
            <a:xfrm>
              <a:off x="3627918" y="1424413"/>
              <a:ext cx="4785900" cy="956738"/>
              <a:chOff x="105000" y="1011975"/>
              <a:chExt cx="4785900" cy="956738"/>
            </a:xfrm>
          </p:grpSpPr>
          <p:sp>
            <p:nvSpPr>
              <p:cNvPr id="366" name="Google Shape;366;p53"/>
              <p:cNvSpPr txBox="1"/>
              <p:nvPr/>
            </p:nvSpPr>
            <p:spPr>
              <a:xfrm>
                <a:off x="2533800" y="1011975"/>
                <a:ext cx="2357100" cy="9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2000">
                    <a:latin typeface="Roboto Light"/>
                    <a:ea typeface="Roboto Light"/>
                    <a:cs typeface="Roboto Light"/>
                    <a:sym typeface="Roboto Light"/>
                  </a:rPr>
                  <a:t>Tener </a:t>
                </a:r>
                <a:endParaRPr sz="20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2000">
                    <a:latin typeface="Roboto Light"/>
                    <a:ea typeface="Roboto Light"/>
                    <a:cs typeface="Roboto Light"/>
                    <a:sym typeface="Roboto Light"/>
                  </a:rPr>
                  <a:t>georreferenciación</a:t>
                </a:r>
                <a:endParaRPr sz="20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7" name="Google Shape;367;p53"/>
              <p:cNvSpPr txBox="1"/>
              <p:nvPr/>
            </p:nvSpPr>
            <p:spPr>
              <a:xfrm>
                <a:off x="105000" y="1018125"/>
                <a:ext cx="1958700" cy="9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2000">
                    <a:latin typeface="Roboto Light"/>
                    <a:ea typeface="Roboto Light"/>
                    <a:cs typeface="Roboto Light"/>
                    <a:sym typeface="Roboto Light"/>
                  </a:rPr>
                  <a:t>Tener coordenadas</a:t>
                </a:r>
                <a:endParaRPr sz="20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8" name="Google Shape;368;p53"/>
              <p:cNvSpPr txBox="1"/>
              <p:nvPr/>
            </p:nvSpPr>
            <p:spPr>
              <a:xfrm>
                <a:off x="1832600" y="1068413"/>
                <a:ext cx="842700" cy="9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3500">
                    <a:latin typeface="Roboto Medium"/>
                    <a:ea typeface="Roboto Medium"/>
                    <a:cs typeface="Roboto Medium"/>
                    <a:sym typeface="Roboto Medium"/>
                  </a:rPr>
                  <a:t>≠</a:t>
                </a:r>
                <a:endParaRPr sz="350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grpSp>
          <p:nvGrpSpPr>
            <p:cNvPr id="369" name="Google Shape;369;p53"/>
            <p:cNvGrpSpPr/>
            <p:nvPr/>
          </p:nvGrpSpPr>
          <p:grpSpPr>
            <a:xfrm>
              <a:off x="3804405" y="2475513"/>
              <a:ext cx="4609414" cy="909975"/>
              <a:chOff x="105000" y="2501450"/>
              <a:chExt cx="4609414" cy="909975"/>
            </a:xfrm>
          </p:grpSpPr>
          <p:sp>
            <p:nvSpPr>
              <p:cNvPr id="370" name="Google Shape;370;p53"/>
              <p:cNvSpPr txBox="1"/>
              <p:nvPr/>
            </p:nvSpPr>
            <p:spPr>
              <a:xfrm>
                <a:off x="2462314" y="2501450"/>
                <a:ext cx="2252100" cy="7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2000">
                    <a:latin typeface="Roboto Light"/>
                    <a:ea typeface="Roboto Light"/>
                    <a:cs typeface="Roboto Light"/>
                    <a:sym typeface="Roboto Light"/>
                  </a:rPr>
                  <a:t>Datos de georreferenciación</a:t>
                </a:r>
                <a:endParaRPr sz="20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71" name="Google Shape;371;p53"/>
              <p:cNvSpPr txBox="1"/>
              <p:nvPr/>
            </p:nvSpPr>
            <p:spPr>
              <a:xfrm>
                <a:off x="105000" y="2501450"/>
                <a:ext cx="1748700" cy="7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2000">
                    <a:latin typeface="Roboto Light"/>
                    <a:ea typeface="Roboto Light"/>
                    <a:cs typeface="Roboto Light"/>
                    <a:sym typeface="Roboto Light"/>
                  </a:rPr>
                  <a:t>Datos geográficos </a:t>
                </a:r>
                <a:endParaRPr sz="20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72" name="Google Shape;372;p53"/>
              <p:cNvSpPr txBox="1"/>
              <p:nvPr/>
            </p:nvSpPr>
            <p:spPr>
              <a:xfrm>
                <a:off x="1727600" y="2511125"/>
                <a:ext cx="842700" cy="9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" sz="3500">
                    <a:latin typeface="Roboto Medium"/>
                    <a:ea typeface="Roboto Medium"/>
                    <a:cs typeface="Roboto Medium"/>
                    <a:sym typeface="Roboto Medium"/>
                  </a:rPr>
                  <a:t>≠</a:t>
                </a:r>
                <a:endParaRPr sz="350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pic>
        <p:nvPicPr>
          <p:cNvPr id="373" name="Google Shape;373;p53"/>
          <p:cNvPicPr preferRelativeResize="0"/>
          <p:nvPr/>
        </p:nvPicPr>
        <p:blipFill rotWithShape="1">
          <a:blip r:embed="rId4">
            <a:alphaModFix/>
          </a:blip>
          <a:srcRect l="13045" t="22526" r="6671" b="18919"/>
          <a:stretch/>
        </p:blipFill>
        <p:spPr>
          <a:xfrm>
            <a:off x="943549" y="1374275"/>
            <a:ext cx="1146225" cy="11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380" name="Google Shape;380;p54"/>
          <p:cNvSpPr txBox="1"/>
          <p:nvPr/>
        </p:nvSpPr>
        <p:spPr>
          <a:xfrm>
            <a:off x="0" y="3929200"/>
            <a:ext cx="30333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Georreferenciación</a:t>
            </a:r>
            <a:endParaRPr sz="2800"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0990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3301666" y="3214944"/>
            <a:ext cx="5573100" cy="1412700"/>
          </a:xfrm>
          <a:prstGeom prst="rect">
            <a:avLst/>
          </a:prstGeom>
          <a:noFill/>
          <a:ln w="9525" cap="flat" cmpd="sng">
            <a:solidFill>
              <a:srgbClr val="FF73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28600" marR="1632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Asignar una </a:t>
            </a:r>
            <a:r>
              <a:rPr lang="en" sz="18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numérica de un lugar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 un </a:t>
            </a:r>
            <a:r>
              <a:rPr lang="en" sz="18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coordenadas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describiendo su </a:t>
            </a:r>
            <a:r>
              <a:rPr lang="en" sz="18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extensión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 </a:t>
            </a:r>
            <a:r>
              <a:rPr lang="en" sz="18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minimizando las incertezas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asociadas.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83" name="Google Shape;383;p54"/>
          <p:cNvGrpSpPr/>
          <p:nvPr/>
        </p:nvGrpSpPr>
        <p:grpSpPr>
          <a:xfrm>
            <a:off x="5544477" y="800530"/>
            <a:ext cx="1087481" cy="2017421"/>
            <a:chOff x="5249949" y="1304525"/>
            <a:chExt cx="1866600" cy="2731782"/>
          </a:xfrm>
        </p:grpSpPr>
        <p:sp>
          <p:nvSpPr>
            <p:cNvPr id="384" name="Google Shape;384;p54"/>
            <p:cNvSpPr/>
            <p:nvPr/>
          </p:nvSpPr>
          <p:spPr>
            <a:xfrm rot="-542862">
              <a:off x="5338134" y="2655103"/>
              <a:ext cx="1690230" cy="1256108"/>
            </a:xfrm>
            <a:prstGeom prst="ellipse">
              <a:avLst/>
            </a:prstGeom>
            <a:noFill/>
            <a:ln w="38100" cap="flat" cmpd="sng">
              <a:solidFill>
                <a:srgbClr val="FF734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 rot="1494799">
              <a:off x="6052840" y="1347368"/>
              <a:ext cx="260655" cy="259314"/>
            </a:xfrm>
            <a:prstGeom prst="plus">
              <a:avLst>
                <a:gd name="adj" fmla="val 4673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6" name="Google Shape;386;p54"/>
            <p:cNvCxnSpPr/>
            <p:nvPr/>
          </p:nvCxnSpPr>
          <p:spPr>
            <a:xfrm rot="10800000" flipH="1">
              <a:off x="6183254" y="2889039"/>
              <a:ext cx="702900" cy="345300"/>
            </a:xfrm>
            <a:prstGeom prst="straightConnector1">
              <a:avLst/>
            </a:prstGeom>
            <a:noFill/>
            <a:ln w="38100" cap="flat" cmpd="sng">
              <a:solidFill>
                <a:srgbClr val="FF734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87" name="Google Shape;387;p54"/>
            <p:cNvCxnSpPr/>
            <p:nvPr/>
          </p:nvCxnSpPr>
          <p:spPr>
            <a:xfrm>
              <a:off x="6183253" y="1902075"/>
              <a:ext cx="0" cy="47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88" name="Google Shape;388;p54"/>
            <p:cNvSpPr/>
            <p:nvPr/>
          </p:nvSpPr>
          <p:spPr>
            <a:xfrm rot="1494799">
              <a:off x="6052877" y="3104599"/>
              <a:ext cx="260655" cy="259314"/>
            </a:xfrm>
            <a:prstGeom prst="plus">
              <a:avLst>
                <a:gd name="adj" fmla="val 46730"/>
              </a:avLst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9" name="Google Shape;389;p54"/>
          <p:cNvPicPr preferRelativeResize="0"/>
          <p:nvPr/>
        </p:nvPicPr>
        <p:blipFill rotWithShape="1">
          <a:blip r:embed="rId4">
            <a:alphaModFix/>
          </a:blip>
          <a:srcRect l="13045" t="22526" r="6671" b="18919"/>
          <a:stretch/>
        </p:blipFill>
        <p:spPr>
          <a:xfrm>
            <a:off x="943549" y="1374275"/>
            <a:ext cx="1146225" cy="11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396" name="Google Shape;396;p55"/>
          <p:cNvSpPr txBox="1"/>
          <p:nvPr/>
        </p:nvSpPr>
        <p:spPr>
          <a:xfrm>
            <a:off x="0" y="3929200"/>
            <a:ext cx="30333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Georreferenciación</a:t>
            </a:r>
            <a:endParaRPr sz="2800"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0990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3297717" y="410450"/>
            <a:ext cx="3941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Elementos </a:t>
            </a:r>
            <a:r>
              <a:rPr lang="en" sz="2300">
                <a:solidFill>
                  <a:srgbClr val="FF734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mínimos</a:t>
            </a: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3297725" y="1027850"/>
            <a:ext cx="3259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Coordenadas 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referencia de coordenadas (o datum)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Incerteza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6830946" y="1374287"/>
            <a:ext cx="2173386" cy="2723858"/>
            <a:chOff x="6830946" y="1374287"/>
            <a:chExt cx="2173386" cy="2723858"/>
          </a:xfrm>
        </p:grpSpPr>
        <p:pic>
          <p:nvPicPr>
            <p:cNvPr id="401" name="Google Shape;401;p55"/>
            <p:cNvPicPr preferRelativeResize="0"/>
            <p:nvPr/>
          </p:nvPicPr>
          <p:blipFill rotWithShape="1">
            <a:blip r:embed="rId4">
              <a:alphaModFix/>
            </a:blip>
            <a:srcRect r="9788" b="20127"/>
            <a:stretch/>
          </p:blipFill>
          <p:spPr>
            <a:xfrm>
              <a:off x="6830946" y="1374287"/>
              <a:ext cx="2173386" cy="2723858"/>
            </a:xfrm>
            <a:prstGeom prst="rect">
              <a:avLst/>
            </a:prstGeom>
            <a:noFill/>
            <a:ln w="19050" cap="flat" cmpd="sng">
              <a:solidFill>
                <a:srgbClr val="373D4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2" name="Google Shape;402;p55"/>
            <p:cNvPicPr preferRelativeResize="0"/>
            <p:nvPr/>
          </p:nvPicPr>
          <p:blipFill rotWithShape="1">
            <a:blip r:embed="rId4">
              <a:alphaModFix/>
            </a:blip>
            <a:srcRect l="20197" b="93774"/>
            <a:stretch/>
          </p:blipFill>
          <p:spPr>
            <a:xfrm>
              <a:off x="6856125" y="1392192"/>
              <a:ext cx="1922618" cy="2123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 txBox="1"/>
          <p:nvPr/>
        </p:nvSpPr>
        <p:spPr>
          <a:xfrm>
            <a:off x="6439087" y="4098150"/>
            <a:ext cx="2957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Chapman AD &amp; Wieczorek JR (2020) 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Georeferencing Best Practices</a:t>
            </a: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Copenhagen: GBIF Secretariat</a:t>
            </a: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 sz="900">
                <a:solidFill>
                  <a:srgbClr val="0563C1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https://doi.org/10.15468/doc-gg7h-s853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 rotWithShape="1">
          <a:blip r:embed="rId6">
            <a:alphaModFix/>
          </a:blip>
          <a:srcRect l="13045" t="22526" r="6671" b="18919"/>
          <a:stretch/>
        </p:blipFill>
        <p:spPr>
          <a:xfrm>
            <a:off x="943549" y="1374275"/>
            <a:ext cx="1146225" cy="11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0" y="-1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411" name="Google Shape;411;p56"/>
          <p:cNvSpPr txBox="1"/>
          <p:nvPr/>
        </p:nvSpPr>
        <p:spPr>
          <a:xfrm>
            <a:off x="0" y="3929200"/>
            <a:ext cx="30333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Georreferenciación</a:t>
            </a:r>
            <a:endParaRPr sz="2800"/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0990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/>
        </p:nvSpPr>
        <p:spPr>
          <a:xfrm>
            <a:off x="3297717" y="410450"/>
            <a:ext cx="3941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Elementos </a:t>
            </a:r>
            <a:r>
              <a:rPr lang="en" sz="2300">
                <a:solidFill>
                  <a:srgbClr val="FF7340"/>
                </a:solidFill>
                <a:latin typeface="Roboto Medium"/>
                <a:ea typeface="Roboto Medium"/>
                <a:cs typeface="Roboto Medium"/>
                <a:sym typeface="Roboto Medium"/>
              </a:rPr>
              <a:t>mínimos</a:t>
            </a: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3297725" y="3271200"/>
            <a:ext cx="27621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Buena descripción de la localidad</a:t>
            </a:r>
            <a:endParaRPr sz="18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5" name="Google Shape;415;p56"/>
          <p:cNvSpPr txBox="1"/>
          <p:nvPr/>
        </p:nvSpPr>
        <p:spPr>
          <a:xfrm>
            <a:off x="3297725" y="1027850"/>
            <a:ext cx="3259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Coordenadas 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 de referencia de coordenadas (o datum)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3300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Incerteza</a:t>
            </a:r>
            <a:endParaRPr sz="18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16" name="Google Shape;416;p56"/>
          <p:cNvGrpSpPr/>
          <p:nvPr/>
        </p:nvGrpSpPr>
        <p:grpSpPr>
          <a:xfrm>
            <a:off x="6830946" y="1374287"/>
            <a:ext cx="2173386" cy="2723858"/>
            <a:chOff x="6830946" y="1374287"/>
            <a:chExt cx="2173386" cy="2723858"/>
          </a:xfrm>
        </p:grpSpPr>
        <p:pic>
          <p:nvPicPr>
            <p:cNvPr id="417" name="Google Shape;417;p56"/>
            <p:cNvPicPr preferRelativeResize="0"/>
            <p:nvPr/>
          </p:nvPicPr>
          <p:blipFill rotWithShape="1">
            <a:blip r:embed="rId4">
              <a:alphaModFix/>
            </a:blip>
            <a:srcRect r="9788" b="20127"/>
            <a:stretch/>
          </p:blipFill>
          <p:spPr>
            <a:xfrm>
              <a:off x="6830946" y="1374287"/>
              <a:ext cx="2173386" cy="2723858"/>
            </a:xfrm>
            <a:prstGeom prst="rect">
              <a:avLst/>
            </a:prstGeom>
            <a:noFill/>
            <a:ln w="19050" cap="flat" cmpd="sng">
              <a:solidFill>
                <a:srgbClr val="373D4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8" name="Google Shape;418;p56"/>
            <p:cNvPicPr preferRelativeResize="0"/>
            <p:nvPr/>
          </p:nvPicPr>
          <p:blipFill rotWithShape="1">
            <a:blip r:embed="rId4">
              <a:alphaModFix/>
            </a:blip>
            <a:srcRect l="20197" b="93774"/>
            <a:stretch/>
          </p:blipFill>
          <p:spPr>
            <a:xfrm>
              <a:off x="6856125" y="1392192"/>
              <a:ext cx="1922619" cy="2123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56"/>
          <p:cNvSpPr txBox="1"/>
          <p:nvPr/>
        </p:nvSpPr>
        <p:spPr>
          <a:xfrm>
            <a:off x="6439087" y="4098150"/>
            <a:ext cx="2957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Chapman AD &amp; Wieczorek JR (2020) 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Georeferencing Best Practices</a:t>
            </a: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Copenhagen: GBIF Secretariat</a:t>
            </a: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 sz="900">
                <a:solidFill>
                  <a:srgbClr val="0563C1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https://doi.org/10.15468/doc-gg7h-s853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0" name="Google Shape;420;p56"/>
          <p:cNvPicPr preferRelativeResize="0"/>
          <p:nvPr/>
        </p:nvPicPr>
        <p:blipFill rotWithShape="1">
          <a:blip r:embed="rId6">
            <a:alphaModFix/>
          </a:blip>
          <a:srcRect l="13045" t="22526" r="6671" b="18919"/>
          <a:stretch/>
        </p:blipFill>
        <p:spPr>
          <a:xfrm>
            <a:off x="943549" y="1374275"/>
            <a:ext cx="1146225" cy="11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</a:t>
            </a: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/>
        </p:nvSpPr>
        <p:spPr>
          <a:xfrm>
            <a:off x="3194952" y="226600"/>
            <a:ext cx="52728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 localidad</a:t>
            </a:r>
            <a:endParaRPr sz="26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30" name="Google Shape;430;p57"/>
          <p:cNvGrpSpPr/>
          <p:nvPr/>
        </p:nvGrpSpPr>
        <p:grpSpPr>
          <a:xfrm>
            <a:off x="3465150" y="1863850"/>
            <a:ext cx="4807261" cy="2188825"/>
            <a:chOff x="608050" y="1703775"/>
            <a:chExt cx="4807261" cy="2188825"/>
          </a:xfrm>
        </p:grpSpPr>
        <p:sp>
          <p:nvSpPr>
            <p:cNvPr id="431" name="Google Shape;431;p57"/>
            <p:cNvSpPr txBox="1"/>
            <p:nvPr/>
          </p:nvSpPr>
          <p:spPr>
            <a:xfrm>
              <a:off x="608050" y="1703775"/>
              <a:ext cx="3399600" cy="21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9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900"/>
                <a:buFont typeface="Roboto Light"/>
                <a:buChar char="●"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Específica</a:t>
              </a:r>
              <a:endParaRPr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457200" lvl="0" indent="-3492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C4125"/>
                </a:buClr>
                <a:buSzPts val="1900"/>
                <a:buFont typeface="Roboto Light"/>
                <a:buChar char="●"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Sucinta</a:t>
              </a:r>
              <a:endParaRPr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457200" lvl="0" indent="-3492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C4125"/>
                </a:buClr>
                <a:buSzPts val="1900"/>
                <a:buFont typeface="Roboto Light"/>
                <a:buChar char="●"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Inequívoca</a:t>
              </a:r>
              <a:endParaRPr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457200" lvl="0" indent="-34925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CC4125"/>
                </a:buClr>
                <a:buSzPts val="1900"/>
                <a:buFont typeface="Roboto Light"/>
                <a:buChar char="●"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Completa</a:t>
              </a:r>
              <a:endParaRPr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457200" lvl="0" indent="-34925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CC4125"/>
                </a:buClr>
                <a:buSzPts val="1900"/>
                <a:buFont typeface="Roboto Light"/>
                <a:buChar char="●"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Precisa</a:t>
              </a:r>
              <a:endParaRPr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57"/>
            <p:cNvSpPr txBox="1"/>
            <p:nvPr/>
          </p:nvSpPr>
          <p:spPr>
            <a:xfrm>
              <a:off x="2985011" y="2197575"/>
              <a:ext cx="24303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9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 dejar espacio para múltiples interpretaciones</a:t>
              </a:r>
              <a:endParaRPr/>
            </a:p>
          </p:txBody>
        </p:sp>
        <p:cxnSp>
          <p:nvCxnSpPr>
            <p:cNvPr id="433" name="Google Shape;433;p57"/>
            <p:cNvCxnSpPr/>
            <p:nvPr/>
          </p:nvCxnSpPr>
          <p:spPr>
            <a:xfrm>
              <a:off x="2699325" y="1776400"/>
              <a:ext cx="0" cy="211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4" name="Google Shape;434;p57"/>
          <p:cNvSpPr txBox="1"/>
          <p:nvPr/>
        </p:nvSpPr>
        <p:spPr>
          <a:xfrm>
            <a:off x="3465141" y="1016587"/>
            <a:ext cx="407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Representación verbal de un  lugar</a:t>
            </a:r>
            <a:endParaRPr sz="2000"/>
          </a:p>
        </p:txBody>
      </p:sp>
      <p:pic>
        <p:nvPicPr>
          <p:cNvPr id="435" name="Google Shape;435;p57"/>
          <p:cNvPicPr preferRelativeResize="0"/>
          <p:nvPr/>
        </p:nvPicPr>
        <p:blipFill rotWithShape="1">
          <a:blip r:embed="rId4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6266555" y="83300"/>
            <a:ext cx="279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práctico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44" name="Google Shape;444;p58"/>
          <p:cNvGrpSpPr/>
          <p:nvPr/>
        </p:nvGrpSpPr>
        <p:grpSpPr>
          <a:xfrm>
            <a:off x="6362725" y="1842175"/>
            <a:ext cx="2702554" cy="2968050"/>
            <a:chOff x="6441175" y="1299675"/>
            <a:chExt cx="2702554" cy="2968050"/>
          </a:xfrm>
        </p:grpSpPr>
        <p:pic>
          <p:nvPicPr>
            <p:cNvPr id="445" name="Google Shape;445;p58"/>
            <p:cNvPicPr preferRelativeResize="0"/>
            <p:nvPr/>
          </p:nvPicPr>
          <p:blipFill rotWithShape="1">
            <a:blip r:embed="rId4">
              <a:alphaModFix/>
            </a:blip>
            <a:srcRect r="16957" b="6393"/>
            <a:stretch/>
          </p:blipFill>
          <p:spPr>
            <a:xfrm>
              <a:off x="6441175" y="1299675"/>
              <a:ext cx="2606649" cy="265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58"/>
            <p:cNvSpPr txBox="1"/>
            <p:nvPr/>
          </p:nvSpPr>
          <p:spPr>
            <a:xfrm>
              <a:off x="6767429" y="3958125"/>
              <a:ext cx="2376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 Light"/>
                  <a:ea typeface="Roboto Light"/>
                  <a:cs typeface="Roboto Light"/>
                  <a:sym typeface="Roboto Light"/>
                </a:rPr>
                <a:t>Imagen: Google Earth™, 2020 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47" name="Google Shape;447;p58"/>
          <p:cNvSpPr txBox="1"/>
          <p:nvPr/>
        </p:nvSpPr>
        <p:spPr>
          <a:xfrm>
            <a:off x="3246925" y="765650"/>
            <a:ext cx="4317900" cy="25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Localidad: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Laguna Verde, Reserva Natural Laguna Verde, Villa La Angostura, Neuquén, Argentina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en etiqueta: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“L. Verde”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</a:t>
            </a: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49" name="Google Shape;449;p58"/>
          <p:cNvPicPr preferRelativeResize="0"/>
          <p:nvPr/>
        </p:nvPicPr>
        <p:blipFill rotWithShape="1">
          <a:blip r:embed="rId5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/>
          <p:nvPr/>
        </p:nvSpPr>
        <p:spPr>
          <a:xfrm>
            <a:off x="0" y="325"/>
            <a:ext cx="9144000" cy="51435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59"/>
          <p:cNvGrpSpPr/>
          <p:nvPr/>
        </p:nvGrpSpPr>
        <p:grpSpPr>
          <a:xfrm>
            <a:off x="49329" y="228556"/>
            <a:ext cx="3351773" cy="2365593"/>
            <a:chOff x="20675" y="0"/>
            <a:chExt cx="3244070" cy="2295578"/>
          </a:xfrm>
        </p:grpSpPr>
        <p:pic>
          <p:nvPicPr>
            <p:cNvPr id="456" name="Google Shape;45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75" y="1"/>
              <a:ext cx="3244070" cy="2295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9"/>
            <p:cNvSpPr txBox="1"/>
            <p:nvPr/>
          </p:nvSpPr>
          <p:spPr>
            <a:xfrm>
              <a:off x="20675" y="0"/>
              <a:ext cx="30000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Laguna Verde, Huiliches, Neuquén, Argentina.</a:t>
              </a:r>
              <a:endParaRPr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458" name="Google Shape;458;p59"/>
          <p:cNvPicPr preferRelativeResize="0"/>
          <p:nvPr/>
        </p:nvPicPr>
        <p:blipFill rotWithShape="1">
          <a:blip r:embed="rId4">
            <a:alphaModFix/>
          </a:blip>
          <a:srcRect l="7625" t="3910" r="41907"/>
          <a:stretch/>
        </p:blipFill>
        <p:spPr>
          <a:xfrm>
            <a:off x="6861770" y="228550"/>
            <a:ext cx="2241224" cy="46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 txBox="1"/>
          <p:nvPr/>
        </p:nvSpPr>
        <p:spPr>
          <a:xfrm>
            <a:off x="7238500" y="2594225"/>
            <a:ext cx="2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49325" y="2132450"/>
            <a:ext cx="2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61" name="Google Shape;461;p59"/>
          <p:cNvGrpSpPr/>
          <p:nvPr/>
        </p:nvGrpSpPr>
        <p:grpSpPr>
          <a:xfrm>
            <a:off x="49325" y="2650664"/>
            <a:ext cx="3351778" cy="2264269"/>
            <a:chOff x="49325" y="2650664"/>
            <a:chExt cx="3351778" cy="2264269"/>
          </a:xfrm>
        </p:grpSpPr>
        <p:grpSp>
          <p:nvGrpSpPr>
            <p:cNvPr id="462" name="Google Shape;462;p59"/>
            <p:cNvGrpSpPr/>
            <p:nvPr/>
          </p:nvGrpSpPr>
          <p:grpSpPr>
            <a:xfrm>
              <a:off x="49329" y="2650664"/>
              <a:ext cx="3351773" cy="2264269"/>
              <a:chOff x="20675" y="2772273"/>
              <a:chExt cx="3244070" cy="2197253"/>
            </a:xfrm>
          </p:grpSpPr>
          <p:pic>
            <p:nvPicPr>
              <p:cNvPr id="463" name="Google Shape;463;p59"/>
              <p:cNvPicPr preferRelativeResize="0"/>
              <p:nvPr/>
            </p:nvPicPr>
            <p:blipFill rotWithShape="1">
              <a:blip r:embed="rId5">
                <a:alphaModFix/>
              </a:blip>
              <a:srcRect t="8181"/>
              <a:stretch/>
            </p:blipFill>
            <p:spPr>
              <a:xfrm>
                <a:off x="20675" y="2772273"/>
                <a:ext cx="3244070" cy="21972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4" name="Google Shape;464;p59"/>
              <p:cNvSpPr txBox="1"/>
              <p:nvPr/>
            </p:nvSpPr>
            <p:spPr>
              <a:xfrm>
                <a:off x="20675" y="4652400"/>
                <a:ext cx="3000000" cy="31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Laguna Verde, Tinogasta, Catamarca, Argentina.</a:t>
                </a:r>
                <a:endParaRPr sz="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65" name="Google Shape;465;p59"/>
            <p:cNvSpPr txBox="1"/>
            <p:nvPr/>
          </p:nvSpPr>
          <p:spPr>
            <a:xfrm>
              <a:off x="49325" y="2650675"/>
              <a:ext cx="25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66" name="Google Shape;466;p59"/>
          <p:cNvSpPr txBox="1"/>
          <p:nvPr/>
        </p:nvSpPr>
        <p:spPr>
          <a:xfrm>
            <a:off x="7292218" y="972286"/>
            <a:ext cx="2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7" name="Google Shape;467;p59"/>
          <p:cNvSpPr txBox="1"/>
          <p:nvPr/>
        </p:nvSpPr>
        <p:spPr>
          <a:xfrm>
            <a:off x="7854731" y="1366411"/>
            <a:ext cx="2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68" name="Google Shape;468;p59"/>
          <p:cNvGrpSpPr/>
          <p:nvPr/>
        </p:nvGrpSpPr>
        <p:grpSpPr>
          <a:xfrm>
            <a:off x="3455543" y="2650664"/>
            <a:ext cx="3351788" cy="2264268"/>
            <a:chOff x="3455543" y="2650664"/>
            <a:chExt cx="3351788" cy="2264268"/>
          </a:xfrm>
        </p:grpSpPr>
        <p:grpSp>
          <p:nvGrpSpPr>
            <p:cNvPr id="469" name="Google Shape;469;p59"/>
            <p:cNvGrpSpPr/>
            <p:nvPr/>
          </p:nvGrpSpPr>
          <p:grpSpPr>
            <a:xfrm>
              <a:off x="3455543" y="2650664"/>
              <a:ext cx="3351774" cy="2264268"/>
              <a:chOff x="3282678" y="2772273"/>
              <a:chExt cx="3244071" cy="2197252"/>
            </a:xfrm>
          </p:grpSpPr>
          <p:pic>
            <p:nvPicPr>
              <p:cNvPr id="470" name="Google Shape;470;p59"/>
              <p:cNvPicPr preferRelativeResize="0"/>
              <p:nvPr/>
            </p:nvPicPr>
            <p:blipFill rotWithShape="1">
              <a:blip r:embed="rId6">
                <a:alphaModFix/>
              </a:blip>
              <a:srcRect t="3493"/>
              <a:stretch/>
            </p:blipFill>
            <p:spPr>
              <a:xfrm>
                <a:off x="3282678" y="2772273"/>
                <a:ext cx="3244071" cy="2197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1" name="Google Shape;471;p59"/>
              <p:cNvSpPr txBox="1"/>
              <p:nvPr/>
            </p:nvSpPr>
            <p:spPr>
              <a:xfrm>
                <a:off x="3282682" y="4652400"/>
                <a:ext cx="3000000" cy="31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Laguna Verde, Colón, Córdoba, Argentina.</a:t>
                </a:r>
                <a:endParaRPr sz="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72" name="Google Shape;472;p59"/>
            <p:cNvSpPr txBox="1"/>
            <p:nvPr/>
          </p:nvSpPr>
          <p:spPr>
            <a:xfrm>
              <a:off x="6552031" y="2650686"/>
              <a:ext cx="25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73" name="Google Shape;473;p59"/>
          <p:cNvSpPr txBox="1"/>
          <p:nvPr/>
        </p:nvSpPr>
        <p:spPr>
          <a:xfrm>
            <a:off x="8360981" y="2132461"/>
            <a:ext cx="2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74" name="Google Shape;474;p59"/>
          <p:cNvGrpSpPr/>
          <p:nvPr/>
        </p:nvGrpSpPr>
        <p:grpSpPr>
          <a:xfrm>
            <a:off x="3455605" y="228556"/>
            <a:ext cx="3476668" cy="2365669"/>
            <a:chOff x="3455605" y="228556"/>
            <a:chExt cx="3476668" cy="2365669"/>
          </a:xfrm>
        </p:grpSpPr>
        <p:grpSp>
          <p:nvGrpSpPr>
            <p:cNvPr id="475" name="Google Shape;475;p59"/>
            <p:cNvGrpSpPr/>
            <p:nvPr/>
          </p:nvGrpSpPr>
          <p:grpSpPr>
            <a:xfrm>
              <a:off x="3455605" y="228556"/>
              <a:ext cx="3476668" cy="2365669"/>
              <a:chOff x="3391039" y="0"/>
              <a:chExt cx="3476668" cy="2365669"/>
            </a:xfrm>
          </p:grpSpPr>
          <p:pic>
            <p:nvPicPr>
              <p:cNvPr id="476" name="Google Shape;476;p59"/>
              <p:cNvPicPr preferRelativeResize="0"/>
              <p:nvPr/>
            </p:nvPicPr>
            <p:blipFill rotWithShape="1">
              <a:blip r:embed="rId7">
                <a:alphaModFix/>
              </a:blip>
              <a:srcRect t="12188"/>
              <a:stretch/>
            </p:blipFill>
            <p:spPr>
              <a:xfrm>
                <a:off x="3391039" y="0"/>
                <a:ext cx="3351837" cy="23656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7" name="Google Shape;477;p59"/>
              <p:cNvSpPr txBox="1"/>
              <p:nvPr/>
            </p:nvSpPr>
            <p:spPr>
              <a:xfrm>
                <a:off x="3407507" y="0"/>
                <a:ext cx="34602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Laguna Verde, General Madariaga, Buenos Aires, Argentina.</a:t>
                </a:r>
                <a:endParaRPr sz="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78" name="Google Shape;478;p59"/>
            <p:cNvSpPr txBox="1"/>
            <p:nvPr/>
          </p:nvSpPr>
          <p:spPr>
            <a:xfrm>
              <a:off x="6552031" y="2132461"/>
              <a:ext cx="25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79" name="Google Shape;479;p59"/>
          <p:cNvSpPr txBox="1"/>
          <p:nvPr/>
        </p:nvSpPr>
        <p:spPr>
          <a:xfrm>
            <a:off x="7466800" y="4871882"/>
            <a:ext cx="159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Imagenes Google Earth™, 2021 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60"/>
          <p:cNvGrpSpPr/>
          <p:nvPr/>
        </p:nvGrpSpPr>
        <p:grpSpPr>
          <a:xfrm>
            <a:off x="0" y="7"/>
            <a:ext cx="4807750" cy="5143493"/>
            <a:chOff x="0" y="7"/>
            <a:chExt cx="4807750" cy="5143493"/>
          </a:xfrm>
        </p:grpSpPr>
        <p:pic>
          <p:nvPicPr>
            <p:cNvPr id="485" name="Google Shape;48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"/>
              <a:ext cx="4525226" cy="3491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60"/>
            <p:cNvPicPr preferRelativeResize="0"/>
            <p:nvPr/>
          </p:nvPicPr>
          <p:blipFill rotWithShape="1">
            <a:blip r:embed="rId4">
              <a:alphaModFix/>
            </a:blip>
            <a:srcRect l="1661"/>
            <a:stretch/>
          </p:blipFill>
          <p:spPr>
            <a:xfrm>
              <a:off x="0" y="3405075"/>
              <a:ext cx="4807750" cy="173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4525226" cy="349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 rotWithShape="1">
          <a:blip r:embed="rId4">
            <a:alphaModFix/>
          </a:blip>
          <a:srcRect l="1661"/>
          <a:stretch/>
        </p:blipFill>
        <p:spPr>
          <a:xfrm>
            <a:off x="0" y="3405075"/>
            <a:ext cx="4807750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425" y="76200"/>
            <a:ext cx="4807749" cy="333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125" y="1000150"/>
            <a:ext cx="3969175" cy="3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850" y="4431975"/>
            <a:ext cx="4331749" cy="8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4525226" cy="349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 rotWithShape="1">
          <a:blip r:embed="rId4">
            <a:alphaModFix/>
          </a:blip>
          <a:srcRect l="1661"/>
          <a:stretch/>
        </p:blipFill>
        <p:spPr>
          <a:xfrm>
            <a:off x="0" y="3405075"/>
            <a:ext cx="4807750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425" y="76200"/>
            <a:ext cx="4807749" cy="333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125" y="1000150"/>
            <a:ext cx="3969175" cy="3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850" y="4431975"/>
            <a:ext cx="4331749" cy="8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000" y="1049188"/>
            <a:ext cx="4781550" cy="3181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4525226" cy="349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3"/>
          <p:cNvPicPr preferRelativeResize="0"/>
          <p:nvPr/>
        </p:nvPicPr>
        <p:blipFill rotWithShape="1">
          <a:blip r:embed="rId4">
            <a:alphaModFix/>
          </a:blip>
          <a:srcRect l="1661"/>
          <a:stretch/>
        </p:blipFill>
        <p:spPr>
          <a:xfrm>
            <a:off x="0" y="3405075"/>
            <a:ext cx="4807750" cy="17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425" y="76200"/>
            <a:ext cx="4807749" cy="333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125" y="1000150"/>
            <a:ext cx="3969175" cy="3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850" y="4431975"/>
            <a:ext cx="4331749" cy="8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000" y="1049188"/>
            <a:ext cx="4781550" cy="3181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6" name="Google Shape;516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6275" y="1688450"/>
            <a:ext cx="3387650" cy="32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/>
          <p:nvPr/>
        </p:nvSpPr>
        <p:spPr>
          <a:xfrm>
            <a:off x="0" y="325"/>
            <a:ext cx="91440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4"/>
          <p:cNvSpPr txBox="1"/>
          <p:nvPr/>
        </p:nvSpPr>
        <p:spPr>
          <a:xfrm>
            <a:off x="1935602" y="252775"/>
            <a:ext cx="52728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 localidad</a:t>
            </a:r>
            <a:endParaRPr sz="26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889794" y="1786800"/>
            <a:ext cx="3682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dejar espacio para múltiples interpretaciones</a:t>
            </a:r>
            <a:endParaRPr sz="2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26" name="Google Shape;526;p64"/>
          <p:cNvGrpSpPr/>
          <p:nvPr/>
        </p:nvGrpSpPr>
        <p:grpSpPr>
          <a:xfrm>
            <a:off x="4806275" y="1018700"/>
            <a:ext cx="3530600" cy="3498451"/>
            <a:chOff x="5415300" y="1085275"/>
            <a:chExt cx="3530600" cy="3498451"/>
          </a:xfrm>
        </p:grpSpPr>
        <p:pic>
          <p:nvPicPr>
            <p:cNvPr id="527" name="Google Shape;527;p64"/>
            <p:cNvPicPr preferRelativeResize="0"/>
            <p:nvPr/>
          </p:nvPicPr>
          <p:blipFill rotWithShape="1">
            <a:blip r:embed="rId4">
              <a:alphaModFix/>
            </a:blip>
            <a:srcRect l="2629" r="30106"/>
            <a:stretch/>
          </p:blipFill>
          <p:spPr>
            <a:xfrm>
              <a:off x="5415300" y="1085275"/>
              <a:ext cx="3530598" cy="3498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64"/>
            <p:cNvSpPr txBox="1"/>
            <p:nvPr/>
          </p:nvSpPr>
          <p:spPr>
            <a:xfrm>
              <a:off x="6894800" y="4291225"/>
              <a:ext cx="2051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Roboto Light"/>
                  <a:ea typeface="Roboto Light"/>
                  <a:cs typeface="Roboto Light"/>
                  <a:sym typeface="Roboto Light"/>
                </a:rPr>
                <a:t>Paula Zermoglio, CC0</a:t>
              </a:r>
              <a:endParaRPr sz="7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5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/>
        </p:nvSpPr>
        <p:spPr>
          <a:xfrm>
            <a:off x="7400974" y="761925"/>
            <a:ext cx="159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Light"/>
                <a:ea typeface="Roboto Light"/>
                <a:cs typeface="Roboto Light"/>
                <a:sym typeface="Roboto Light"/>
              </a:rPr>
              <a:t>OpenStreetMap, 2021 </a:t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38" name="Google Shape;538;p65"/>
          <p:cNvGrpSpPr/>
          <p:nvPr/>
        </p:nvGrpSpPr>
        <p:grpSpPr>
          <a:xfrm>
            <a:off x="6806460" y="1025852"/>
            <a:ext cx="2136595" cy="2979522"/>
            <a:chOff x="6020973" y="954292"/>
            <a:chExt cx="3044450" cy="3665751"/>
          </a:xfrm>
        </p:grpSpPr>
        <p:pic>
          <p:nvPicPr>
            <p:cNvPr id="539" name="Google Shape;539;p65"/>
            <p:cNvPicPr preferRelativeResize="0"/>
            <p:nvPr/>
          </p:nvPicPr>
          <p:blipFill rotWithShape="1">
            <a:blip r:embed="rId4">
              <a:alphaModFix/>
            </a:blip>
            <a:srcRect l="10055"/>
            <a:stretch/>
          </p:blipFill>
          <p:spPr>
            <a:xfrm>
              <a:off x="6020973" y="954292"/>
              <a:ext cx="3044450" cy="366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65"/>
            <p:cNvSpPr/>
            <p:nvPr/>
          </p:nvSpPr>
          <p:spPr>
            <a:xfrm>
              <a:off x="7592000" y="1284900"/>
              <a:ext cx="575700" cy="333300"/>
            </a:xfrm>
            <a:prstGeom prst="ellipse">
              <a:avLst/>
            </a:prstGeom>
            <a:noFill/>
            <a:ln w="190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7221100" y="2851750"/>
              <a:ext cx="575700" cy="333300"/>
            </a:xfrm>
            <a:prstGeom prst="ellipse">
              <a:avLst/>
            </a:prstGeom>
            <a:noFill/>
            <a:ln w="190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6682925" y="3085100"/>
              <a:ext cx="575700" cy="448800"/>
            </a:xfrm>
            <a:prstGeom prst="ellipse">
              <a:avLst/>
            </a:prstGeom>
            <a:noFill/>
            <a:ln w="190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6292400" y="3689925"/>
              <a:ext cx="575700" cy="448800"/>
            </a:xfrm>
            <a:prstGeom prst="ellipse">
              <a:avLst/>
            </a:prstGeom>
            <a:noFill/>
            <a:ln w="190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65"/>
          <p:cNvSpPr txBox="1"/>
          <p:nvPr/>
        </p:nvSpPr>
        <p:spPr>
          <a:xfrm>
            <a:off x="6764855" y="4046501"/>
            <a:ext cx="218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Ejemplo: Lago Puelo, Chubut (AR)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65"/>
          <p:cNvSpPr txBox="1"/>
          <p:nvPr/>
        </p:nvSpPr>
        <p:spPr>
          <a:xfrm>
            <a:off x="7661993" y="4246950"/>
            <a:ext cx="1397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900"/>
              <a:buFont typeface="Roboto Light"/>
              <a:buChar char="●"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parque nacional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900"/>
              <a:buFont typeface="Roboto Light"/>
              <a:buChar char="●"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reserva nacional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900"/>
              <a:buFont typeface="Roboto Light"/>
              <a:buChar char="●"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...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65"/>
          <p:cNvSpPr txBox="1"/>
          <p:nvPr/>
        </p:nvSpPr>
        <p:spPr>
          <a:xfrm>
            <a:off x="6688652" y="4271150"/>
            <a:ext cx="125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900"/>
              <a:buFont typeface="Roboto Light"/>
              <a:buChar char="●"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lugar poblado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900"/>
              <a:buFont typeface="Roboto Light"/>
              <a:buChar char="●"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lago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7" name="Google Shape;547;p65"/>
          <p:cNvSpPr txBox="1"/>
          <p:nvPr/>
        </p:nvSpPr>
        <p:spPr>
          <a:xfrm>
            <a:off x="3352375" y="1201338"/>
            <a:ext cx="3129300" cy="27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utilizar </a:t>
            </a: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entidades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como referencia, estas deben ser ESTABLES en el tiempo, además: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340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Pequeña extensión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203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340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Fácil de encontrar en mapas o gaceteros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lvl="0" indent="-203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7340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Especificar el tipo de entidad entre paréntesis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8" name="Google Shape;548;p65"/>
          <p:cNvSpPr txBox="1"/>
          <p:nvPr/>
        </p:nvSpPr>
        <p:spPr>
          <a:xfrm>
            <a:off x="3337526" y="158200"/>
            <a:ext cx="17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TIPS</a:t>
            </a:r>
            <a:endParaRPr sz="24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49" name="Google Shape;549;p65"/>
          <p:cNvPicPr preferRelativeResize="0"/>
          <p:nvPr/>
        </p:nvPicPr>
        <p:blipFill rotWithShape="1">
          <a:blip r:embed="rId5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66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6"/>
          <p:cNvPicPr preferRelativeResize="0"/>
          <p:nvPr/>
        </p:nvPicPr>
        <p:blipFill rotWithShape="1">
          <a:blip r:embed="rId4">
            <a:alphaModFix/>
          </a:blip>
          <a:srcRect l="16168" r="16545"/>
          <a:stretch/>
        </p:blipFill>
        <p:spPr>
          <a:xfrm>
            <a:off x="7141500" y="613123"/>
            <a:ext cx="1740600" cy="402500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3575775" y="1481725"/>
            <a:ext cx="3263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descripciones que incluyan una </a:t>
            </a: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ruta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registrar si las distancias se midieron a lo largo del camino real (e.g., “por carretera”) o como una línea recta desde el origen (e.g., “por aire”).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3337526" y="158200"/>
            <a:ext cx="17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TIPS</a:t>
            </a:r>
            <a:endParaRPr sz="24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66"/>
          <p:cNvSpPr txBox="1"/>
          <p:nvPr/>
        </p:nvSpPr>
        <p:spPr>
          <a:xfrm>
            <a:off x="7986300" y="4338100"/>
            <a:ext cx="89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Bit Cloud, CC0</a:t>
            </a:r>
            <a:endParaRPr sz="800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2" name="Google Shape;562;p66"/>
          <p:cNvPicPr preferRelativeResize="0"/>
          <p:nvPr/>
        </p:nvPicPr>
        <p:blipFill rotWithShape="1">
          <a:blip r:embed="rId5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7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/>
          <p:nvPr/>
        </p:nvSpPr>
        <p:spPr>
          <a:xfrm>
            <a:off x="3523425" y="1071475"/>
            <a:ext cx="3263400" cy="3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Las </a:t>
            </a: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localidades más específicas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son aquellas descritas por: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916A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distancia y dirección a lo largo de una ruta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desde una intersección cercana y bien definida.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916A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dos distancias ortogonales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desde una única entidad cercana, persistente y de pequeña extensión.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2" name="Google Shape;572;p67"/>
          <p:cNvSpPr txBox="1"/>
          <p:nvPr/>
        </p:nvSpPr>
        <p:spPr>
          <a:xfrm>
            <a:off x="3337526" y="158200"/>
            <a:ext cx="17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TIPS</a:t>
            </a:r>
            <a:endParaRPr sz="24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3" name="Google Shape;573;p67"/>
          <p:cNvPicPr preferRelativeResize="0"/>
          <p:nvPr/>
        </p:nvPicPr>
        <p:blipFill rotWithShape="1">
          <a:blip r:embed="rId4">
            <a:alphaModFix/>
          </a:blip>
          <a:srcRect l="16168" r="16545"/>
          <a:stretch/>
        </p:blipFill>
        <p:spPr>
          <a:xfrm>
            <a:off x="7141500" y="613123"/>
            <a:ext cx="1740600" cy="402500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7"/>
          <p:cNvSpPr txBox="1"/>
          <p:nvPr/>
        </p:nvSpPr>
        <p:spPr>
          <a:xfrm>
            <a:off x="7986300" y="4338100"/>
            <a:ext cx="89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Bit Cloud, CC0</a:t>
            </a:r>
            <a:endParaRPr sz="800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5" name="Google Shape;575;p67"/>
          <p:cNvPicPr preferRelativeResize="0"/>
          <p:nvPr/>
        </p:nvPicPr>
        <p:blipFill rotWithShape="1">
          <a:blip r:embed="rId5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 descr="Carpe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719" y="2439532"/>
            <a:ext cx="308827" cy="30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n" sz="40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3292212" y="2411682"/>
            <a:ext cx="55365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finalizar la charla, use la función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realizar sus preguntas al ponente.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4" name="Google Shape;194;p41" descr="Carpe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7941" y="2451896"/>
            <a:ext cx="308827" cy="30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1"/>
          <p:cNvSpPr txBox="1"/>
          <p:nvPr/>
        </p:nvSpPr>
        <p:spPr>
          <a:xfrm>
            <a:off x="3194954" y="2509580"/>
            <a:ext cx="180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sz="1100"/>
          </a:p>
        </p:txBody>
      </p:sp>
      <p:pic>
        <p:nvPicPr>
          <p:cNvPr id="196" name="Google Shape;196;p41" descr="Mano levantad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73161" y="3132680"/>
            <a:ext cx="312833" cy="31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1" descr="Chat RT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45574" y="3945229"/>
            <a:ext cx="307479" cy="307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41"/>
          <p:cNvCxnSpPr/>
          <p:nvPr/>
        </p:nvCxnSpPr>
        <p:spPr>
          <a:xfrm flipH="1">
            <a:off x="3145768" y="3945229"/>
            <a:ext cx="291000" cy="2913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9" name="Google Shape;199;p41" descr="Reseña de cliente RT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8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Tipos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</a:t>
            </a: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83" name="Google Shape;5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8"/>
          <p:cNvPicPr preferRelativeResize="0"/>
          <p:nvPr/>
        </p:nvPicPr>
        <p:blipFill rotWithShape="1">
          <a:blip r:embed="rId4">
            <a:alphaModFix/>
          </a:blip>
          <a:srcRect l="11558" r="14344" b="21383"/>
          <a:stretch/>
        </p:blipFill>
        <p:spPr>
          <a:xfrm>
            <a:off x="6902050" y="697700"/>
            <a:ext cx="2043875" cy="38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8"/>
          <p:cNvSpPr txBox="1"/>
          <p:nvPr/>
        </p:nvSpPr>
        <p:spPr>
          <a:xfrm>
            <a:off x="6742425" y="4215025"/>
            <a:ext cx="220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Light"/>
                <a:ea typeface="Roboto Light"/>
                <a:cs typeface="Roboto Light"/>
                <a:sym typeface="Roboto Light"/>
              </a:rPr>
              <a:t>Jakob Boman, CC0</a:t>
            </a:r>
            <a:endParaRPr sz="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3575775" y="1559050"/>
            <a:ext cx="30333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 no hay entidad a la que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 pueda hacer referencia fácilmente, también registre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procedencia de la ubicación (e.g., dispositivo o método utilizado para determinar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las coordenadas)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7" name="Google Shape;587;p68"/>
          <p:cNvSpPr txBox="1"/>
          <p:nvPr/>
        </p:nvSpPr>
        <p:spPr>
          <a:xfrm>
            <a:off x="3337526" y="158200"/>
            <a:ext cx="17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TIPS</a:t>
            </a:r>
            <a:endParaRPr sz="24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8" name="Google Shape;588;p68"/>
          <p:cNvPicPr preferRelativeResize="0"/>
          <p:nvPr/>
        </p:nvPicPr>
        <p:blipFill rotWithShape="1">
          <a:blip r:embed="rId5">
            <a:alphaModFix/>
          </a:blip>
          <a:srcRect l="14495" r="14897"/>
          <a:stretch/>
        </p:blipFill>
        <p:spPr>
          <a:xfrm>
            <a:off x="831137" y="1228475"/>
            <a:ext cx="1289126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9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96" name="Google Shape;5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9"/>
          <p:cNvSpPr/>
          <p:nvPr/>
        </p:nvSpPr>
        <p:spPr>
          <a:xfrm>
            <a:off x="3308101" y="334200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1.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Sólo entidad geográfica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98" name="Google Shape;598;p69"/>
          <p:cNvPicPr preferRelativeResize="0"/>
          <p:nvPr/>
        </p:nvPicPr>
        <p:blipFill rotWithShape="1">
          <a:blip r:embed="rId4">
            <a:alphaModFix/>
          </a:blip>
          <a:srcRect l="10784" t="10183" r="51481" b="11057"/>
          <a:stretch/>
        </p:blipFill>
        <p:spPr>
          <a:xfrm>
            <a:off x="7620526" y="197038"/>
            <a:ext cx="849873" cy="9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9"/>
          <p:cNvSpPr/>
          <p:nvPr/>
        </p:nvSpPr>
        <p:spPr>
          <a:xfrm>
            <a:off x="3308092" y="1403125"/>
            <a:ext cx="3381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Desplazamiento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0" name="Google Shape;600;p69"/>
          <p:cNvPicPr preferRelativeResize="0"/>
          <p:nvPr/>
        </p:nvPicPr>
        <p:blipFill rotWithShape="1">
          <a:blip r:embed="rId5">
            <a:alphaModFix/>
          </a:blip>
          <a:srcRect l="13121" t="7514" r="13451" b="7768"/>
          <a:stretch/>
        </p:blipFill>
        <p:spPr>
          <a:xfrm>
            <a:off x="7620525" y="1386932"/>
            <a:ext cx="849875" cy="82826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9"/>
          <p:cNvSpPr/>
          <p:nvPr/>
        </p:nvSpPr>
        <p:spPr>
          <a:xfrm>
            <a:off x="3308101" y="2472050"/>
            <a:ext cx="3492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Sólo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coordenadas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2" name="Google Shape;60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513" y="2401762"/>
            <a:ext cx="849887" cy="7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9"/>
          <p:cNvSpPr/>
          <p:nvPr/>
        </p:nvSpPr>
        <p:spPr>
          <a:xfrm>
            <a:off x="3308102" y="3540975"/>
            <a:ext cx="3894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 Localidades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problemáticas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04" name="Google Shape;604;p69"/>
          <p:cNvGrpSpPr/>
          <p:nvPr/>
        </p:nvGrpSpPr>
        <p:grpSpPr>
          <a:xfrm>
            <a:off x="7195088" y="3362910"/>
            <a:ext cx="1671613" cy="912288"/>
            <a:chOff x="7607408" y="3217623"/>
            <a:chExt cx="1671613" cy="912288"/>
          </a:xfrm>
        </p:grpSpPr>
        <p:sp>
          <p:nvSpPr>
            <p:cNvPr id="605" name="Google Shape;605;p69"/>
            <p:cNvSpPr txBox="1"/>
            <p:nvPr/>
          </p:nvSpPr>
          <p:spPr>
            <a:xfrm>
              <a:off x="7607408" y="3217623"/>
              <a:ext cx="589200" cy="7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 i="0" u="none" strike="noStrike" cap="none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¿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pic>
          <p:nvPicPr>
            <p:cNvPr id="606" name="Google Shape;606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20423" y="3357949"/>
              <a:ext cx="721548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69"/>
            <p:cNvSpPr txBox="1"/>
            <p:nvPr/>
          </p:nvSpPr>
          <p:spPr>
            <a:xfrm>
              <a:off x="8689821" y="3279411"/>
              <a:ext cx="5892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?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608" name="Google Shape;608;p69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pic>
        <p:nvPicPr>
          <p:cNvPr id="609" name="Google Shape;609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70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17" name="Google Shape;6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0"/>
          <p:cNvSpPr/>
          <p:nvPr/>
        </p:nvSpPr>
        <p:spPr>
          <a:xfrm>
            <a:off x="3308101" y="334200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1.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Sólo entidad geográfica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19" name="Google Shape;619;p70"/>
          <p:cNvPicPr preferRelativeResize="0"/>
          <p:nvPr/>
        </p:nvPicPr>
        <p:blipFill rotWithShape="1">
          <a:blip r:embed="rId4">
            <a:alphaModFix/>
          </a:blip>
          <a:srcRect l="10784" t="10183" r="51481" b="11057"/>
          <a:stretch/>
        </p:blipFill>
        <p:spPr>
          <a:xfrm>
            <a:off x="7620526" y="197038"/>
            <a:ext cx="849873" cy="9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0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sp>
        <p:nvSpPr>
          <p:cNvPr id="621" name="Google Shape;621;p70"/>
          <p:cNvSpPr/>
          <p:nvPr/>
        </p:nvSpPr>
        <p:spPr>
          <a:xfrm>
            <a:off x="3832263" y="1001100"/>
            <a:ext cx="298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a. Con extensión obvia</a:t>
            </a:r>
            <a:endParaRPr sz="16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2" name="Google Shape;622;p70"/>
          <p:cNvSpPr/>
          <p:nvPr/>
        </p:nvSpPr>
        <p:spPr>
          <a:xfrm>
            <a:off x="3832250" y="1905300"/>
            <a:ext cx="3864600" cy="2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c. Casos especiales</a:t>
            </a:r>
            <a:endParaRPr sz="16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Dirección postal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Propiedad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Ruta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Unión, intersección, cruce, confluencia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Cuev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Sitio inmersión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Cabecera de una corriente de agua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Cerca de una entidad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Entre dos entidades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133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●"/>
            </a:pPr>
            <a:r>
              <a:rPr lang="en" sz="12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Entre dos rutas</a:t>
            </a:r>
            <a:endParaRPr sz="12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70"/>
          <p:cNvSpPr/>
          <p:nvPr/>
        </p:nvSpPr>
        <p:spPr>
          <a:xfrm>
            <a:off x="3832275" y="1453200"/>
            <a:ext cx="298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b. Sin extensión obvia</a:t>
            </a:r>
            <a:endParaRPr sz="16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4" name="Google Shape;62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134" y="2232213"/>
            <a:ext cx="918824" cy="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9236" y="2621226"/>
            <a:ext cx="833359" cy="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6848" y="3500765"/>
            <a:ext cx="833350" cy="82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5940" y="1254549"/>
            <a:ext cx="918826" cy="86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1"/>
          <p:cNvPicPr preferRelativeResize="0"/>
          <p:nvPr/>
        </p:nvPicPr>
        <p:blipFill rotWithShape="1">
          <a:blip r:embed="rId3">
            <a:alphaModFix/>
          </a:blip>
          <a:srcRect l="13121" t="7514" r="13451" b="7768"/>
          <a:stretch/>
        </p:blipFill>
        <p:spPr>
          <a:xfrm>
            <a:off x="7631400" y="253532"/>
            <a:ext cx="849875" cy="828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1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1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37" name="Google Shape;6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/>
          <p:nvPr/>
        </p:nvSpPr>
        <p:spPr>
          <a:xfrm>
            <a:off x="3308101" y="334200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Desplazamiento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9" name="Google Shape;639;p71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sp>
        <p:nvSpPr>
          <p:cNvPr id="640" name="Google Shape;640;p71"/>
          <p:cNvSpPr/>
          <p:nvPr/>
        </p:nvSpPr>
        <p:spPr>
          <a:xfrm>
            <a:off x="3787650" y="1061650"/>
            <a:ext cx="298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a. Sólo distancia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1" name="Google Shape;641;p71"/>
          <p:cNvSpPr/>
          <p:nvPr/>
        </p:nvSpPr>
        <p:spPr>
          <a:xfrm>
            <a:off x="3787650" y="2085050"/>
            <a:ext cx="3864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c. Distancia sobre una ruta</a:t>
            </a:r>
            <a:endParaRPr sz="120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2" name="Google Shape;642;p71"/>
          <p:cNvSpPr/>
          <p:nvPr/>
        </p:nvSpPr>
        <p:spPr>
          <a:xfrm>
            <a:off x="3787650" y="1573350"/>
            <a:ext cx="2988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b. Sólo dirección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3" name="Google Shape;643;p71"/>
          <p:cNvSpPr txBox="1"/>
          <p:nvPr/>
        </p:nvSpPr>
        <p:spPr>
          <a:xfrm>
            <a:off x="3787650" y="2596750"/>
            <a:ext cx="412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d. Distancia en direcciones ortogonales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4" name="Google Shape;644;p71"/>
          <p:cNvSpPr/>
          <p:nvPr/>
        </p:nvSpPr>
        <p:spPr>
          <a:xfrm>
            <a:off x="3787650" y="3106050"/>
            <a:ext cx="3821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e. Distancia en una dirección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5" name="Google Shape;645;p71"/>
          <p:cNvSpPr/>
          <p:nvPr/>
        </p:nvSpPr>
        <p:spPr>
          <a:xfrm>
            <a:off x="3787650" y="3617750"/>
            <a:ext cx="4128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f. Distancias desde dos rutas distintas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46" name="Google Shape;646;p71"/>
          <p:cNvPicPr preferRelativeResize="0"/>
          <p:nvPr/>
        </p:nvPicPr>
        <p:blipFill rotWithShape="1">
          <a:blip r:embed="rId3">
            <a:alphaModFix/>
          </a:blip>
          <a:srcRect l="13121" t="7514" r="13451" b="7768"/>
          <a:stretch/>
        </p:blipFill>
        <p:spPr>
          <a:xfrm>
            <a:off x="7652250" y="2967773"/>
            <a:ext cx="921106" cy="8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138" y="1952464"/>
            <a:ext cx="850225" cy="8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838" y="1252763"/>
            <a:ext cx="902250" cy="85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2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57" name="Google Shape;6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2"/>
          <p:cNvSpPr/>
          <p:nvPr/>
        </p:nvSpPr>
        <p:spPr>
          <a:xfrm>
            <a:off x="3308101" y="791400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Coordenadas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9" name="Google Shape;659;p72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pic>
        <p:nvPicPr>
          <p:cNvPr id="660" name="Google Shape;66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513" y="801562"/>
            <a:ext cx="849887" cy="7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6838" y="2195330"/>
            <a:ext cx="838362" cy="88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8725" y="1672875"/>
            <a:ext cx="974661" cy="102155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2"/>
          <p:cNvSpPr/>
          <p:nvPr/>
        </p:nvSpPr>
        <p:spPr>
          <a:xfrm>
            <a:off x="3975013" y="1324325"/>
            <a:ext cx="31389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a. Coordenadas geográficas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4" name="Google Shape;664;p72"/>
          <p:cNvSpPr/>
          <p:nvPr/>
        </p:nvSpPr>
        <p:spPr>
          <a:xfrm>
            <a:off x="3975013" y="2042925"/>
            <a:ext cx="3072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c. Cuadrícula</a:t>
            </a:r>
            <a:endParaRPr sz="120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5" name="Google Shape;665;p72"/>
          <p:cNvSpPr/>
          <p:nvPr/>
        </p:nvSpPr>
        <p:spPr>
          <a:xfrm>
            <a:off x="3975013" y="1683625"/>
            <a:ext cx="23751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b. UTM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6" name="Google Shape;66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3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74" name="Google Shape;6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3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sp>
        <p:nvSpPr>
          <p:cNvPr id="676" name="Google Shape;676;p73"/>
          <p:cNvSpPr/>
          <p:nvPr/>
        </p:nvSpPr>
        <p:spPr>
          <a:xfrm>
            <a:off x="3308101" y="545125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Localidades problemáticas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77" name="Google Shape;677;p73"/>
          <p:cNvGrpSpPr/>
          <p:nvPr/>
        </p:nvGrpSpPr>
        <p:grpSpPr>
          <a:xfrm>
            <a:off x="7195088" y="314910"/>
            <a:ext cx="1671613" cy="912288"/>
            <a:chOff x="7607408" y="3217623"/>
            <a:chExt cx="1671613" cy="912288"/>
          </a:xfrm>
        </p:grpSpPr>
        <p:sp>
          <p:nvSpPr>
            <p:cNvPr id="678" name="Google Shape;678;p73"/>
            <p:cNvSpPr txBox="1"/>
            <p:nvPr/>
          </p:nvSpPr>
          <p:spPr>
            <a:xfrm>
              <a:off x="7607408" y="3217623"/>
              <a:ext cx="589200" cy="7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 i="0" u="none" strike="noStrike" cap="none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¿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pic>
          <p:nvPicPr>
            <p:cNvPr id="679" name="Google Shape;679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0423" y="3357949"/>
              <a:ext cx="721548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73"/>
            <p:cNvSpPr txBox="1"/>
            <p:nvPr/>
          </p:nvSpPr>
          <p:spPr>
            <a:xfrm>
              <a:off x="8689821" y="3279411"/>
              <a:ext cx="5892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?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681" name="Google Shape;681;p73"/>
          <p:cNvSpPr/>
          <p:nvPr/>
        </p:nvSpPr>
        <p:spPr>
          <a:xfrm>
            <a:off x="3898825" y="1276350"/>
            <a:ext cx="2915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a. Explícitamente dudosa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2" name="Google Shape;682;p73"/>
          <p:cNvSpPr/>
          <p:nvPr/>
        </p:nvSpPr>
        <p:spPr>
          <a:xfrm>
            <a:off x="3898825" y="1844200"/>
            <a:ext cx="2915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b. Localidad no encontrada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3" name="Google Shape;683;p73"/>
          <p:cNvSpPr/>
          <p:nvPr/>
        </p:nvSpPr>
        <p:spPr>
          <a:xfrm>
            <a:off x="3898825" y="2412050"/>
            <a:ext cx="3072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c. Múltiples posibilidades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4" name="Google Shape;684;p73"/>
          <p:cNvSpPr/>
          <p:nvPr/>
        </p:nvSpPr>
        <p:spPr>
          <a:xfrm>
            <a:off x="3898825" y="2979900"/>
            <a:ext cx="3949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d. Demostrablemente inconsistente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5" name="Google Shape;685;p73"/>
          <p:cNvSpPr/>
          <p:nvPr/>
        </p:nvSpPr>
        <p:spPr>
          <a:xfrm>
            <a:off x="3898825" y="3547750"/>
            <a:ext cx="31389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e. Cultivadas o en cautiverio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6" name="Google Shape;68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4"/>
          <p:cNvSpPr txBox="1"/>
          <p:nvPr/>
        </p:nvSpPr>
        <p:spPr>
          <a:xfrm>
            <a:off x="76200" y="3071825"/>
            <a:ext cx="27990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Tipos</a:t>
            </a:r>
            <a:endParaRPr sz="32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y descripción 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localidades</a:t>
            </a:r>
            <a:endParaRPr sz="32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94" name="Google Shape;6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4"/>
          <p:cNvSpPr txBox="1"/>
          <p:nvPr/>
        </p:nvSpPr>
        <p:spPr>
          <a:xfrm>
            <a:off x="3731901" y="4413650"/>
            <a:ext cx="472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Zermoglio et al. (2020). </a:t>
            </a:r>
            <a:r>
              <a:rPr lang="en" sz="1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https://doi.org/10.35035/e09p-h128</a:t>
            </a: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/>
          </a:p>
        </p:txBody>
      </p:sp>
      <p:sp>
        <p:nvSpPr>
          <p:cNvPr id="696" name="Google Shape;696;p74"/>
          <p:cNvSpPr/>
          <p:nvPr/>
        </p:nvSpPr>
        <p:spPr>
          <a:xfrm>
            <a:off x="3308101" y="545125"/>
            <a:ext cx="4048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r>
              <a:rPr lang="en" sz="2000" i="0" u="none" strike="noStrike" cap="none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r>
              <a:rPr lang="en" sz="2000" i="0" u="none" strike="noStrike" cap="none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Localidades problemáticas</a:t>
            </a:r>
            <a:endParaRPr sz="2000" i="0" u="none" strike="noStrike" cap="none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97" name="Google Shape;697;p74"/>
          <p:cNvGrpSpPr/>
          <p:nvPr/>
        </p:nvGrpSpPr>
        <p:grpSpPr>
          <a:xfrm>
            <a:off x="7195088" y="314910"/>
            <a:ext cx="1671613" cy="912288"/>
            <a:chOff x="7607408" y="3217623"/>
            <a:chExt cx="1671613" cy="912288"/>
          </a:xfrm>
        </p:grpSpPr>
        <p:sp>
          <p:nvSpPr>
            <p:cNvPr id="698" name="Google Shape;698;p74"/>
            <p:cNvSpPr txBox="1"/>
            <p:nvPr/>
          </p:nvSpPr>
          <p:spPr>
            <a:xfrm>
              <a:off x="7607408" y="3217623"/>
              <a:ext cx="589200" cy="7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 i="0" u="none" strike="noStrike" cap="none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¿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pic>
          <p:nvPicPr>
            <p:cNvPr id="699" name="Google Shape;699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0423" y="3357949"/>
              <a:ext cx="721548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p74"/>
            <p:cNvSpPr txBox="1"/>
            <p:nvPr/>
          </p:nvSpPr>
          <p:spPr>
            <a:xfrm>
              <a:off x="8689821" y="3279411"/>
              <a:ext cx="5892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4800" b="1">
                  <a:solidFill>
                    <a:srgbClr val="FF7340"/>
                  </a:solidFill>
                  <a:latin typeface="Caveat"/>
                  <a:ea typeface="Caveat"/>
                  <a:cs typeface="Caveat"/>
                  <a:sym typeface="Caveat"/>
                </a:rPr>
                <a:t>?</a:t>
              </a:r>
              <a:endParaRPr sz="4800" b="1" i="0" u="none" strike="noStrike" cap="none">
                <a:solidFill>
                  <a:srgbClr val="FF7340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701" name="Google Shape;701;p74"/>
          <p:cNvSpPr/>
          <p:nvPr/>
        </p:nvSpPr>
        <p:spPr>
          <a:xfrm>
            <a:off x="3898825" y="1276350"/>
            <a:ext cx="2915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a. Explícitamente dudosa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2" name="Google Shape;702;p74"/>
          <p:cNvSpPr/>
          <p:nvPr/>
        </p:nvSpPr>
        <p:spPr>
          <a:xfrm>
            <a:off x="3898825" y="1844200"/>
            <a:ext cx="2915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b. Localidad no encontrada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3" name="Google Shape;703;p74"/>
          <p:cNvSpPr/>
          <p:nvPr/>
        </p:nvSpPr>
        <p:spPr>
          <a:xfrm>
            <a:off x="3898825" y="2412050"/>
            <a:ext cx="3072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c. Múltiples posibilidades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4" name="Google Shape;704;p74"/>
          <p:cNvSpPr/>
          <p:nvPr/>
        </p:nvSpPr>
        <p:spPr>
          <a:xfrm>
            <a:off x="3898825" y="2979900"/>
            <a:ext cx="3949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d. Demostrablemente inconsistente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5" name="Google Shape;705;p74"/>
          <p:cNvSpPr/>
          <p:nvPr/>
        </p:nvSpPr>
        <p:spPr>
          <a:xfrm>
            <a:off x="3898825" y="3547750"/>
            <a:ext cx="31389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e. Cultivadas o en cautiverio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6" name="Google Shape;706;p74"/>
          <p:cNvSpPr txBox="1"/>
          <p:nvPr/>
        </p:nvSpPr>
        <p:spPr>
          <a:xfrm>
            <a:off x="7303100" y="1787650"/>
            <a:ext cx="18408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00000"/>
                </a:solidFill>
                <a:latin typeface="Roboto Light"/>
                <a:ea typeface="Roboto Light"/>
                <a:cs typeface="Roboto Light"/>
                <a:sym typeface="Roboto Light"/>
              </a:rPr>
              <a:t>No georreferenciar</a:t>
            </a:r>
            <a:endParaRPr sz="1700">
              <a:solidFill>
                <a:srgbClr val="C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Roboto Light"/>
                <a:ea typeface="Roboto Light"/>
                <a:cs typeface="Roboto Light"/>
                <a:sym typeface="Roboto Light"/>
              </a:rPr>
              <a:t>(¡¡pero documentar!!)</a:t>
            </a:r>
            <a:endParaRPr>
              <a:solidFill>
                <a:srgbClr val="C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7" name="Google Shape;707;p74"/>
          <p:cNvSpPr/>
          <p:nvPr/>
        </p:nvSpPr>
        <p:spPr>
          <a:xfrm>
            <a:off x="7185200" y="1334950"/>
            <a:ext cx="117900" cy="2109000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023" y="1191538"/>
            <a:ext cx="1049350" cy="10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5"/>
          <p:cNvSpPr txBox="1"/>
          <p:nvPr/>
        </p:nvSpPr>
        <p:spPr>
          <a:xfrm>
            <a:off x="0" y="3434150"/>
            <a:ext cx="30333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Elevación y profundidad</a:t>
            </a:r>
            <a:endParaRPr sz="3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75"/>
          <p:cNvGrpSpPr/>
          <p:nvPr/>
        </p:nvGrpSpPr>
        <p:grpSpPr>
          <a:xfrm>
            <a:off x="4572668" y="501125"/>
            <a:ext cx="2722200" cy="3550575"/>
            <a:chOff x="4740376" y="501125"/>
            <a:chExt cx="2722200" cy="3550575"/>
          </a:xfrm>
        </p:grpSpPr>
        <p:sp>
          <p:nvSpPr>
            <p:cNvPr id="718" name="Google Shape;718;p75"/>
            <p:cNvSpPr txBox="1"/>
            <p:nvPr/>
          </p:nvSpPr>
          <p:spPr>
            <a:xfrm>
              <a:off x="5282225" y="501125"/>
              <a:ext cx="16386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734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Elevación</a:t>
              </a:r>
              <a:endParaRPr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19" name="Google Shape;719;p75"/>
            <p:cNvSpPr/>
            <p:nvPr/>
          </p:nvSpPr>
          <p:spPr>
            <a:xfrm>
              <a:off x="4740376" y="1303500"/>
              <a:ext cx="2722200" cy="8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Medida de la </a:t>
              </a:r>
              <a:r>
                <a:rPr lang="en" sz="1500" i="0" u="none" strike="noStrike" cap="none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distancia vertical </a:t>
              </a: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 superficies de tierra o agua </a:t>
              </a:r>
              <a:r>
                <a:rPr lang="en" sz="1500" i="0" u="none" strike="noStrike" cap="none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sobre un datum vertical</a:t>
              </a: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. </a:t>
              </a:r>
              <a:endParaRPr sz="15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720" name="Google Shape;720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5175" y="2730448"/>
              <a:ext cx="2627400" cy="13212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75"/>
            <p:cNvSpPr/>
            <p:nvPr/>
          </p:nvSpPr>
          <p:spPr>
            <a:xfrm>
              <a:off x="4760026" y="2235725"/>
              <a:ext cx="2682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Puede ser positiva o negativa</a:t>
              </a:r>
              <a:endParaRPr sz="9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722" name="Google Shape;72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38" y="1849550"/>
            <a:ext cx="1347625" cy="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6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6"/>
          <p:cNvSpPr txBox="1"/>
          <p:nvPr/>
        </p:nvSpPr>
        <p:spPr>
          <a:xfrm>
            <a:off x="0" y="3434150"/>
            <a:ext cx="30333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Elevación y profundidad</a:t>
            </a:r>
            <a:endParaRPr sz="3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0" name="Google Shape;7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76"/>
          <p:cNvGrpSpPr/>
          <p:nvPr/>
        </p:nvGrpSpPr>
        <p:grpSpPr>
          <a:xfrm>
            <a:off x="4572001" y="491850"/>
            <a:ext cx="2722200" cy="3826850"/>
            <a:chOff x="4572001" y="491850"/>
            <a:chExt cx="2722200" cy="3826850"/>
          </a:xfrm>
        </p:grpSpPr>
        <p:sp>
          <p:nvSpPr>
            <p:cNvPr id="732" name="Google Shape;732;p76"/>
            <p:cNvSpPr txBox="1"/>
            <p:nvPr/>
          </p:nvSpPr>
          <p:spPr>
            <a:xfrm>
              <a:off x="5104987" y="491850"/>
              <a:ext cx="19311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734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Profundidad</a:t>
              </a:r>
              <a:endParaRPr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733" name="Google Shape;733;p76"/>
            <p:cNvPicPr preferRelativeResize="0"/>
            <p:nvPr/>
          </p:nvPicPr>
          <p:blipFill rotWithShape="1">
            <a:blip r:embed="rId4">
              <a:alphaModFix/>
            </a:blip>
            <a:srcRect r="16624"/>
            <a:stretch/>
          </p:blipFill>
          <p:spPr>
            <a:xfrm>
              <a:off x="4572013" y="2949725"/>
              <a:ext cx="2627375" cy="136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76"/>
            <p:cNvSpPr/>
            <p:nvPr/>
          </p:nvSpPr>
          <p:spPr>
            <a:xfrm>
              <a:off x="4844851" y="2255913"/>
              <a:ext cx="2176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Siempre </a:t>
              </a:r>
              <a:r>
                <a:rPr lang="en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</a:t>
              </a:r>
              <a:r>
                <a:rPr lang="en" sz="15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negativa</a:t>
              </a:r>
              <a:endParaRPr sz="9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5" name="Google Shape;735;p76"/>
            <p:cNvSpPr/>
            <p:nvPr/>
          </p:nvSpPr>
          <p:spPr>
            <a:xfrm>
              <a:off x="4572001" y="1298525"/>
              <a:ext cx="2722200" cy="8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Medida de la </a:t>
              </a:r>
              <a:r>
                <a:rPr lang="en" sz="1500" i="0" u="none" strike="noStrike" cap="none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distancia vertical</a:t>
              </a:r>
              <a:r>
                <a:rPr lang="en" sz="1500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por debajo de </a:t>
              </a:r>
              <a:r>
                <a:rPr lang="en" sz="1500" i="0" u="none" strike="noStrike" cap="none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un datum vertical</a:t>
              </a: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. </a:t>
              </a:r>
              <a:endParaRPr sz="15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736" name="Google Shape;73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38" y="1849550"/>
            <a:ext cx="1347625" cy="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77"/>
          <p:cNvGrpSpPr/>
          <p:nvPr/>
        </p:nvGrpSpPr>
        <p:grpSpPr>
          <a:xfrm>
            <a:off x="3410200" y="478892"/>
            <a:ext cx="4868100" cy="3503541"/>
            <a:chOff x="5077100" y="1075909"/>
            <a:chExt cx="4868100" cy="3503541"/>
          </a:xfrm>
        </p:grpSpPr>
        <p:sp>
          <p:nvSpPr>
            <p:cNvPr id="743" name="Google Shape;743;p77"/>
            <p:cNvSpPr txBox="1"/>
            <p:nvPr/>
          </p:nvSpPr>
          <p:spPr>
            <a:xfrm>
              <a:off x="5077100" y="1075909"/>
              <a:ext cx="4868100" cy="8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734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Distancia sobre la superficie</a:t>
              </a:r>
              <a:endParaRPr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6238901" y="1900525"/>
              <a:ext cx="2722200" cy="8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Medida de la </a:t>
              </a:r>
              <a:r>
                <a:rPr lang="en" sz="1500" i="0" u="none" strike="noStrike" cap="none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distancia vertical sobre un </a:t>
              </a:r>
              <a:r>
                <a:rPr lang="en" sz="1500">
                  <a:solidFill>
                    <a:srgbClr val="0070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punto de referencia</a:t>
              </a: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. </a:t>
              </a:r>
              <a:endParaRPr sz="15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6258551" y="2862225"/>
              <a:ext cx="2682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0" u="none" strike="noStrike" cap="non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Puede ser positiva o negativa</a:t>
              </a:r>
              <a:endParaRPr sz="9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746" name="Google Shape;74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58551" y="3210475"/>
              <a:ext cx="2505192" cy="1368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7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77"/>
          <p:cNvSpPr txBox="1"/>
          <p:nvPr/>
        </p:nvSpPr>
        <p:spPr>
          <a:xfrm>
            <a:off x="0" y="3434150"/>
            <a:ext cx="30333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Elevación y profundidad</a:t>
            </a:r>
            <a:endParaRPr sz="3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9" name="Google Shape;7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38" y="1849550"/>
            <a:ext cx="1347625" cy="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 txBox="1"/>
          <p:nvPr/>
        </p:nvSpPr>
        <p:spPr>
          <a:xfrm>
            <a:off x="3292212" y="2411682"/>
            <a:ext cx="55365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1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usar el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sea cortés, amable e inclusivo; este canal estará habilitado para conversar con los demás asistentes.</a:t>
            </a:r>
            <a:endParaRPr sz="1100"/>
          </a:p>
          <a:p>
            <a:pPr marL="21590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 uso inapropiado del chat, Q&amp;A, o micrófono, puede ser sancionado con la expulsión de la sala.</a:t>
            </a:r>
            <a:endParaRPr sz="1100"/>
          </a:p>
        </p:txBody>
      </p:sp>
      <p:pic>
        <p:nvPicPr>
          <p:cNvPr id="210" name="Google Shape;210;p42" descr="Chat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9327" y="2922552"/>
            <a:ext cx="307479" cy="30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2" descr="Micrófono de radiocomunicació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8332" y="2461369"/>
            <a:ext cx="258726" cy="2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2" descr="Engranaje únic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8245" y="3729315"/>
            <a:ext cx="307479" cy="3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2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2" descr="Reseña de cliente RT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8"/>
          <p:cNvSpPr txBox="1"/>
          <p:nvPr/>
        </p:nvSpPr>
        <p:spPr>
          <a:xfrm>
            <a:off x="0" y="3434150"/>
            <a:ext cx="30333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Elevación y profundidad</a:t>
            </a:r>
            <a:endParaRPr sz="3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8" name="Google Shape;7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8"/>
          <p:cNvPicPr preferRelativeResize="0"/>
          <p:nvPr/>
        </p:nvPicPr>
        <p:blipFill rotWithShape="1">
          <a:blip r:embed="rId4">
            <a:alphaModFix/>
          </a:blip>
          <a:srcRect l="55126" t="2162" r="549" b="69048"/>
          <a:stretch/>
        </p:blipFill>
        <p:spPr>
          <a:xfrm>
            <a:off x="6278713" y="45924"/>
            <a:ext cx="2695826" cy="143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8"/>
          <p:cNvPicPr preferRelativeResize="0"/>
          <p:nvPr/>
        </p:nvPicPr>
        <p:blipFill rotWithShape="1">
          <a:blip r:embed="rId4">
            <a:alphaModFix/>
          </a:blip>
          <a:srcRect l="704" t="68121" r="51980" b="1618"/>
          <a:stretch/>
        </p:blipFill>
        <p:spPr>
          <a:xfrm>
            <a:off x="3081231" y="3281423"/>
            <a:ext cx="2877665" cy="15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8"/>
          <p:cNvPicPr preferRelativeResize="0"/>
          <p:nvPr/>
        </p:nvPicPr>
        <p:blipFill rotWithShape="1">
          <a:blip r:embed="rId4">
            <a:alphaModFix/>
          </a:blip>
          <a:srcRect l="51396" t="69217" r="547" b="1035"/>
          <a:stretch/>
        </p:blipFill>
        <p:spPr>
          <a:xfrm>
            <a:off x="6068899" y="3342141"/>
            <a:ext cx="2922698" cy="14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8"/>
          <p:cNvPicPr preferRelativeResize="0"/>
          <p:nvPr/>
        </p:nvPicPr>
        <p:blipFill rotWithShape="1">
          <a:blip r:embed="rId4">
            <a:alphaModFix/>
          </a:blip>
          <a:srcRect l="4109" t="2159" r="48273" b="35592"/>
          <a:stretch/>
        </p:blipFill>
        <p:spPr>
          <a:xfrm>
            <a:off x="3310332" y="41369"/>
            <a:ext cx="2896012" cy="309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8"/>
          <p:cNvPicPr preferRelativeResize="0"/>
          <p:nvPr/>
        </p:nvPicPr>
        <p:blipFill rotWithShape="1">
          <a:blip r:embed="rId4">
            <a:alphaModFix/>
          </a:blip>
          <a:srcRect l="51396" t="35729" r="547" b="35528"/>
          <a:stretch/>
        </p:blipFill>
        <p:spPr>
          <a:xfrm>
            <a:off x="6066387" y="1718171"/>
            <a:ext cx="2922698" cy="142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8"/>
          <p:cNvPicPr preferRelativeResize="0"/>
          <p:nvPr/>
        </p:nvPicPr>
        <p:blipFill rotWithShape="1">
          <a:blip r:embed="rId4">
            <a:alphaModFix/>
          </a:blip>
          <a:srcRect l="51395" t="51759" r="42372" b="45940"/>
          <a:stretch/>
        </p:blipFill>
        <p:spPr>
          <a:xfrm>
            <a:off x="5832113" y="1976437"/>
            <a:ext cx="378997" cy="1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8"/>
          <p:cNvPicPr preferRelativeResize="0"/>
          <p:nvPr/>
        </p:nvPicPr>
        <p:blipFill rotWithShape="1">
          <a:blip r:embed="rId4">
            <a:alphaModFix/>
          </a:blip>
          <a:srcRect l="27969" t="42737" r="68759" b="55961"/>
          <a:stretch/>
        </p:blipFill>
        <p:spPr>
          <a:xfrm>
            <a:off x="4304275" y="4114799"/>
            <a:ext cx="199000" cy="6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38" y="1849550"/>
            <a:ext cx="1347625" cy="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3"/>
          <p:cNvSpPr txBox="1"/>
          <p:nvPr/>
        </p:nvSpPr>
        <p:spPr>
          <a:xfrm>
            <a:off x="0" y="3345541"/>
            <a:ext cx="3033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CESP</a:t>
            </a:r>
            <a:r>
              <a:rPr lang="en" sz="3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2020-018</a:t>
            </a:r>
            <a:endParaRPr sz="1100"/>
          </a:p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29" y="4152489"/>
            <a:ext cx="2264375" cy="4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/>
          <p:nvPr/>
        </p:nvSpPr>
        <p:spPr>
          <a:xfrm>
            <a:off x="3275597" y="312275"/>
            <a:ext cx="552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Mejorando la calidad de datos sobre biodiversidad en Latinoamérica: </a:t>
            </a:r>
            <a:r>
              <a:rPr lang="en" sz="15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 de buenas prácticas para los flujos de trabajo y ciclos de vida de los datos</a:t>
            </a:r>
            <a:endParaRPr sz="1100"/>
          </a:p>
        </p:txBody>
      </p:sp>
      <p:sp>
        <p:nvSpPr>
          <p:cNvPr id="225" name="Google Shape;225;p43"/>
          <p:cNvSpPr/>
          <p:nvPr/>
        </p:nvSpPr>
        <p:spPr>
          <a:xfrm>
            <a:off x="3275597" y="2361270"/>
            <a:ext cx="5522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30 de noviembre de 2020 - 30 de abril de 2022  	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14,735 + 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37.500</a:t>
            </a:r>
            <a:endParaRPr sz="1100"/>
          </a:p>
        </p:txBody>
      </p:sp>
      <p:pic>
        <p:nvPicPr>
          <p:cNvPr id="226" name="Google Shape;226;p43" descr="Calendario diari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4277" y="2361270"/>
            <a:ext cx="237624" cy="2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 descr="Vultur gryphus Linnaeus, 1758"/>
          <p:cNvPicPr preferRelativeResize="0"/>
          <p:nvPr/>
        </p:nvPicPr>
        <p:blipFill rotWithShape="1">
          <a:blip r:embed="rId6">
            <a:alphaModFix/>
          </a:blip>
          <a:srcRect t="43886" b="24763"/>
          <a:stretch/>
        </p:blipFill>
        <p:spPr>
          <a:xfrm>
            <a:off x="3275597" y="1171478"/>
            <a:ext cx="5522493" cy="113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/>
          <p:nvPr/>
        </p:nvSpPr>
        <p:spPr>
          <a:xfrm>
            <a:off x="3275597" y="3035065"/>
            <a:ext cx="45720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Capacity Enhancement Support Programme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GBIF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Argentina, GBIF Chile, GBIF México, VertNet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de proyecto: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Colombia</a:t>
            </a:r>
            <a:endParaRPr sz="1100"/>
          </a:p>
        </p:txBody>
      </p:sp>
      <p:sp>
        <p:nvSpPr>
          <p:cNvPr id="229" name="Google Shape;229;p43"/>
          <p:cNvSpPr/>
          <p:nvPr/>
        </p:nvSpPr>
        <p:spPr>
          <a:xfrm>
            <a:off x="3275597" y="1171478"/>
            <a:ext cx="5522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Cóndor Andino (</a:t>
            </a:r>
            <a:r>
              <a:rPr lang="en" sz="5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Vultur gryphus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Quindío, Colombia. Foto 2019 Ma Alejandra Bedoya-Cañón via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iNaturalist Research-grade Observations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licenciada bajo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 4.0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43" descr="Piezas de rompecabeza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5262" y="115347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F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4"/>
          <p:cNvSpPr txBox="1"/>
          <p:nvPr/>
        </p:nvSpPr>
        <p:spPr>
          <a:xfrm>
            <a:off x="129484" y="353428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Consultorio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sz="36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2461" y="142573"/>
            <a:ext cx="3226704" cy="452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 descr="Lat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840" y="136670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>
            <a:spLocks noGrp="1"/>
          </p:cNvSpPr>
          <p:nvPr>
            <p:ph type="ctrTitle"/>
          </p:nvPr>
        </p:nvSpPr>
        <p:spPr>
          <a:xfrm>
            <a:off x="806278" y="1676400"/>
            <a:ext cx="75315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Font typeface="Roboto Thin"/>
              <a:buNone/>
            </a:pPr>
            <a:r>
              <a:rPr lang="en" sz="33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Buenas prácticas para la</a:t>
            </a:r>
            <a:br>
              <a:rPr lang="en" sz="33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</a:br>
            <a:r>
              <a:rPr lang="en" sz="33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documentación </a:t>
            </a:r>
            <a:r>
              <a:rPr lang="en" sz="33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r>
              <a:rPr lang="en" sz="33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Font typeface="Roboto Thin"/>
              <a:buNone/>
            </a:pPr>
            <a:r>
              <a:rPr lang="en" sz="33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información geográfica</a:t>
            </a:r>
            <a:endParaRPr/>
          </a:p>
        </p:txBody>
      </p:sp>
      <p:sp>
        <p:nvSpPr>
          <p:cNvPr id="247" name="Google Shape;247;p45"/>
          <p:cNvSpPr txBox="1"/>
          <p:nvPr/>
        </p:nvSpPr>
        <p:spPr>
          <a:xfrm>
            <a:off x="3015070" y="3592056"/>
            <a:ext cx="3113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Paula Zermoglio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0000-0002-6056-5084</a:t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48" name="Google Shape;24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5382" y="3883317"/>
            <a:ext cx="529631" cy="29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129476" y="2144250"/>
            <a:ext cx="26322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Importancia de la </a:t>
            </a: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información geográfica </a:t>
            </a:r>
            <a:endParaRPr sz="27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para el uso</a:t>
            </a: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de datos de biodiversidad</a:t>
            </a:r>
            <a:endParaRPr sz="27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6266555" y="83300"/>
            <a:ext cx="279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práctico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7" name="Google Shape;257;p46"/>
          <p:cNvGrpSpPr/>
          <p:nvPr/>
        </p:nvGrpSpPr>
        <p:grpSpPr>
          <a:xfrm>
            <a:off x="4401862" y="912672"/>
            <a:ext cx="3314196" cy="3318146"/>
            <a:chOff x="273525" y="1639338"/>
            <a:chExt cx="2788084" cy="3018417"/>
          </a:xfrm>
        </p:grpSpPr>
        <p:pic>
          <p:nvPicPr>
            <p:cNvPr id="258" name="Google Shape;25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525" y="1639338"/>
              <a:ext cx="2788084" cy="3018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46"/>
            <p:cNvSpPr txBox="1"/>
            <p:nvPr/>
          </p:nvSpPr>
          <p:spPr>
            <a:xfrm>
              <a:off x="340500" y="4365250"/>
              <a:ext cx="20511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Paul Whitington, CC-BY-NC</a:t>
              </a:r>
              <a:endParaRPr sz="700">
                <a:solidFill>
                  <a:srgbClr val="B7B7B7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60" name="Google Shape;260;p46"/>
          <p:cNvSpPr txBox="1"/>
          <p:nvPr/>
        </p:nvSpPr>
        <p:spPr>
          <a:xfrm>
            <a:off x="4558950" y="4230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Mielero alafuego </a:t>
            </a:r>
            <a:r>
              <a:rPr lang="en" sz="12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Phylidonyris pyrrhopterus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251" y="700700"/>
            <a:ext cx="665800" cy="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129476" y="2144250"/>
            <a:ext cx="26322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Importancia de la </a:t>
            </a: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información geográfica </a:t>
            </a:r>
            <a:endParaRPr sz="2700">
              <a:solidFill>
                <a:srgbClr val="3333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rgbClr val="333333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para el uso</a:t>
            </a:r>
            <a:r>
              <a:rPr lang="en" sz="27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de datos de biodiversidad</a:t>
            </a:r>
            <a:endParaRPr sz="2700">
              <a:solidFill>
                <a:srgbClr val="33333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70" name="Google Shape;270;p47"/>
          <p:cNvSpPr txBox="1"/>
          <p:nvPr/>
        </p:nvSpPr>
        <p:spPr>
          <a:xfrm>
            <a:off x="6266555" y="83300"/>
            <a:ext cx="279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7340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práctico</a:t>
            </a:r>
            <a:endParaRPr sz="2300">
              <a:solidFill>
                <a:srgbClr val="FF734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71" name="Google Shape;271;p47"/>
          <p:cNvGrpSpPr/>
          <p:nvPr/>
        </p:nvGrpSpPr>
        <p:grpSpPr>
          <a:xfrm>
            <a:off x="3240205" y="2470833"/>
            <a:ext cx="2016785" cy="1909753"/>
            <a:chOff x="84658" y="1639338"/>
            <a:chExt cx="2855826" cy="3018417"/>
          </a:xfrm>
        </p:grpSpPr>
        <p:pic>
          <p:nvPicPr>
            <p:cNvPr id="272" name="Google Shape;272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639338"/>
              <a:ext cx="2788084" cy="3018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7"/>
            <p:cNvSpPr txBox="1"/>
            <p:nvPr/>
          </p:nvSpPr>
          <p:spPr>
            <a:xfrm>
              <a:off x="84658" y="4145394"/>
              <a:ext cx="27879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B7B7B7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Paul Whitington, CC-BY-NC</a:t>
              </a:r>
              <a:endParaRPr sz="700">
                <a:solidFill>
                  <a:srgbClr val="B7B7B7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74" name="Google Shape;274;p47"/>
          <p:cNvSpPr txBox="1"/>
          <p:nvPr/>
        </p:nvSpPr>
        <p:spPr>
          <a:xfrm>
            <a:off x="3174406" y="841713"/>
            <a:ext cx="2386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 localidad: </a:t>
            </a:r>
            <a:endParaRPr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Promontorio de Wilson,</a:t>
            </a:r>
            <a:r>
              <a:rPr lang="en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Australia</a:t>
            </a:r>
            <a:endParaRPr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" name="Google Shape;275;p47"/>
          <p:cNvSpPr txBox="1"/>
          <p:nvPr/>
        </p:nvSpPr>
        <p:spPr>
          <a:xfrm>
            <a:off x="3174399" y="1575139"/>
            <a:ext cx="20169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Coordenadas:</a:t>
            </a:r>
            <a:endParaRPr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-38.99373, 146.37367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 descr="dot on map.jpg"/>
          <p:cNvPicPr preferRelativeResize="0"/>
          <p:nvPr/>
        </p:nvPicPr>
        <p:blipFill rotWithShape="1">
          <a:blip r:embed="rId5">
            <a:alphaModFix/>
          </a:blip>
          <a:srcRect r="4979" b="189"/>
          <a:stretch/>
        </p:blipFill>
        <p:spPr>
          <a:xfrm>
            <a:off x="7360276" y="2341587"/>
            <a:ext cx="1577769" cy="209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7"/>
          <p:cNvPicPr preferRelativeResize="0"/>
          <p:nvPr/>
        </p:nvPicPr>
        <p:blipFill rotWithShape="1">
          <a:blip r:embed="rId6">
            <a:alphaModFix/>
          </a:blip>
          <a:srcRect t="9909"/>
          <a:stretch/>
        </p:blipFill>
        <p:spPr>
          <a:xfrm>
            <a:off x="5689153" y="2341587"/>
            <a:ext cx="1600797" cy="20901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47"/>
          <p:cNvGraphicFramePr/>
          <p:nvPr/>
        </p:nvGraphicFramePr>
        <p:xfrm>
          <a:off x="5701703" y="9219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{60973EEF-3F79-4F93-A04B-615726D01599}</a:tableStyleId>
              </a:tblPr>
              <a:tblGrid>
                <a:gridCol w="9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Elevación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Temperatura mes más frío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Precipitación media anual</a:t>
                      </a:r>
                      <a:endParaRPr sz="105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>
                    <a:solidFill>
                      <a:srgbClr val="FF7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302 m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6.1°C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107 mm</a:t>
                      </a:r>
                      <a:endParaRPr sz="13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0" name="Google Shape;28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251" y="700700"/>
            <a:ext cx="665800" cy="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3333</Words>
  <Application>Microsoft Macintosh PowerPoint</Application>
  <PresentationFormat>Presentación en pantalla (16:9)</PresentationFormat>
  <Paragraphs>480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Pacifico</vt:lpstr>
      <vt:lpstr>Roboto Light</vt:lpstr>
      <vt:lpstr>Roboto</vt:lpstr>
      <vt:lpstr>Calibri</vt:lpstr>
      <vt:lpstr>Arial</vt:lpstr>
      <vt:lpstr>Roboto Thin</vt:lpstr>
      <vt:lpstr>Caveat</vt:lpstr>
      <vt:lpstr>Roboto Medium</vt:lpstr>
      <vt:lpstr>Simple Light</vt:lpstr>
      <vt:lpstr>Tema de Office</vt:lpstr>
      <vt:lpstr>Custom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Buenas prácticas para la documentación de  información geográfica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1</cp:revision>
  <dcterms:modified xsi:type="dcterms:W3CDTF">2022-12-28T22:58:50Z</dcterms:modified>
</cp:coreProperties>
</file>